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diagramData+xml" PartName="/ppt/diagrams/data5.xml"/>
  <Override ContentType="application/vnd.openxmlformats-officedocument.drawingml.diagramLayout+xml" PartName="/ppt/diagrams/layout5.xml"/>
  <Override ContentType="application/vnd.openxmlformats-officedocument.drawingml.diagramStyle+xml" PartName="/ppt/diagrams/quickStyle5.xml"/>
  <Override ContentType="application/vnd.openxmlformats-officedocument.drawingml.diagramColors+xml" PartName="/ppt/diagrams/colors5.xml"/>
  <Override ContentType="application/vnd.ms-office.drawingml.diagramDrawing+xml" PartName="/ppt/diagrams/drawing5.xml"/>
  <Override ContentType="application/vnd.openxmlformats-officedocument.drawingml.diagramData+xml" PartName="/ppt/diagrams/data6.xml"/>
  <Override ContentType="application/vnd.openxmlformats-officedocument.drawingml.diagramLayout+xml" PartName="/ppt/diagrams/layout6.xml"/>
  <Override ContentType="application/vnd.openxmlformats-officedocument.drawingml.diagramStyle+xml" PartName="/ppt/diagrams/quickStyle6.xml"/>
  <Override ContentType="application/vnd.openxmlformats-officedocument.drawingml.diagramColors+xml" PartName="/ppt/diagrams/colors6.xml"/>
  <Override ContentType="application/vnd.ms-office.drawingml.diagramDrawing+xml" PartName="/ppt/diagrams/drawing6.xml"/>
  <Override ContentType="application/vnd.openxmlformats-officedocument.presentationml.notesSlide+xml" PartName="/ppt/notesSlides/notesSlide3.xml"/>
  <Override ContentType="application/vnd.openxmlformats-officedocument.drawingml.diagramData+xml" PartName="/ppt/diagrams/data7.xml"/>
  <Override ContentType="application/vnd.openxmlformats-officedocument.drawingml.diagramLayout+xml" PartName="/ppt/diagrams/layout7.xml"/>
  <Override ContentType="application/vnd.openxmlformats-officedocument.drawingml.diagramStyle+xml" PartName="/ppt/diagrams/quickStyle7.xml"/>
  <Override ContentType="application/vnd.openxmlformats-officedocument.drawingml.diagramColors+xml" PartName="/ppt/diagrams/colors7.xml"/>
  <Override ContentType="application/vnd.ms-office.drawingml.diagramDrawing+xml" PartName="/ppt/diagrams/drawing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0" r:id="rId2"/>
  </p:sldMasterIdLst>
  <p:notesMasterIdLst>
    <p:notesMasterId r:id="rId37"/>
  </p:notesMasterIdLst>
  <p:handoutMasterIdLst>
    <p:handoutMasterId r:id="rId38"/>
  </p:handoutMasterIdLst>
  <p:sldIdLst>
    <p:sldId id="336" r:id="rId3"/>
    <p:sldId id="406" r:id="rId4"/>
    <p:sldId id="407" r:id="rId5"/>
    <p:sldId id="408" r:id="rId6"/>
    <p:sldId id="468" r:id="rId7"/>
    <p:sldId id="436" r:id="rId8"/>
    <p:sldId id="410" r:id="rId9"/>
    <p:sldId id="335" r:id="rId10"/>
    <p:sldId id="454" r:id="rId11"/>
    <p:sldId id="421" r:id="rId12"/>
    <p:sldId id="419" r:id="rId13"/>
    <p:sldId id="332" r:id="rId14"/>
    <p:sldId id="413" r:id="rId15"/>
    <p:sldId id="417" r:id="rId16"/>
    <p:sldId id="444" r:id="rId17"/>
    <p:sldId id="340" r:id="rId18"/>
    <p:sldId id="339" r:id="rId19"/>
    <p:sldId id="322" r:id="rId20"/>
    <p:sldId id="414" r:id="rId21"/>
    <p:sldId id="415" r:id="rId22"/>
    <p:sldId id="323" r:id="rId23"/>
    <p:sldId id="469" r:id="rId24"/>
    <p:sldId id="470" r:id="rId25"/>
    <p:sldId id="423" r:id="rId26"/>
    <p:sldId id="424" r:id="rId27"/>
    <p:sldId id="357" r:id="rId28"/>
    <p:sldId id="360" r:id="rId29"/>
    <p:sldId id="361" r:id="rId30"/>
    <p:sldId id="362" r:id="rId31"/>
    <p:sldId id="363" r:id="rId32"/>
    <p:sldId id="364" r:id="rId33"/>
    <p:sldId id="459" r:id="rId34"/>
    <p:sldId id="462" r:id="rId35"/>
    <p:sldId id="325" r:id="rId36"/>
  </p:sldIdLst>
  <p:sldSz cx="9144000" cy="6858000" type="screen4x3"/>
  <p:notesSz cx="6735763" cy="98694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0066FF"/>
    <a:srgbClr val="D0DF00"/>
    <a:srgbClr val="00B74F"/>
    <a:srgbClr val="0092BC"/>
    <a:srgbClr val="FF9900"/>
    <a:srgbClr val="F2F2F2"/>
    <a:srgbClr val="0000FF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76BDD-59B4-41EC-9045-5A51C8BB4649}" type="doc">
      <dgm:prSet loTypeId="urn:microsoft.com/office/officeart/2005/8/layout/vList5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E03ECC-86EC-4791-B551-2326B5D17590}">
      <dgm:prSet phldrT="[Text]" custT="1"/>
      <dgm:spPr/>
      <dgm:t>
        <a:bodyPr/>
        <a:lstStyle/>
        <a:p>
          <a:r>
            <a:rPr lang="en-US" sz="2500" dirty="0" smtClean="0"/>
            <a:t>Usaha </a:t>
          </a:r>
          <a:r>
            <a:rPr lang="en-US" sz="2500" dirty="0" err="1" smtClean="0"/>
            <a:t>Besar</a:t>
          </a:r>
          <a:endParaRPr lang="en-US" sz="2500" dirty="0"/>
        </a:p>
      </dgm:t>
    </dgm:pt>
    <dgm:pt modelId="{07D0E654-BEEF-48C7-AC9D-7457A54D010B}" type="parTrans" cxnId="{1C298D21-9FA5-438F-888B-B053823C52C3}">
      <dgm:prSet/>
      <dgm:spPr/>
      <dgm:t>
        <a:bodyPr/>
        <a:lstStyle/>
        <a:p>
          <a:endParaRPr lang="en-US"/>
        </a:p>
      </dgm:t>
    </dgm:pt>
    <dgm:pt modelId="{FCE430BB-27CB-4A8A-AB0E-FA3FDE9E29E7}" type="sibTrans" cxnId="{1C298D21-9FA5-438F-888B-B053823C52C3}">
      <dgm:prSet/>
      <dgm:spPr/>
      <dgm:t>
        <a:bodyPr/>
        <a:lstStyle/>
        <a:p>
          <a:endParaRPr lang="en-US"/>
        </a:p>
      </dgm:t>
    </dgm:pt>
    <dgm:pt modelId="{F02423C1-DCB4-4D4C-8B44-2A426457E97A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Kecelakaan</a:t>
          </a:r>
          <a:r>
            <a:rPr lang="en-US" sz="1500" dirty="0" smtClean="0"/>
            <a:t> </a:t>
          </a:r>
          <a:r>
            <a:rPr lang="en-US" sz="1500" dirty="0" err="1" smtClean="0"/>
            <a:t>Kerja</a:t>
          </a:r>
          <a:endParaRPr lang="en-US" sz="1500" dirty="0"/>
        </a:p>
      </dgm:t>
    </dgm:pt>
    <dgm:pt modelId="{ABF726C7-F7D0-45F6-A906-9B0B2C277E6F}" type="parTrans" cxnId="{1E05CA81-A45A-46D1-8600-794FD8C445D0}">
      <dgm:prSet/>
      <dgm:spPr/>
      <dgm:t>
        <a:bodyPr/>
        <a:lstStyle/>
        <a:p>
          <a:endParaRPr lang="en-US"/>
        </a:p>
      </dgm:t>
    </dgm:pt>
    <dgm:pt modelId="{5FF4A181-4237-42FF-BDEF-29CE47B75C16}" type="sibTrans" cxnId="{1E05CA81-A45A-46D1-8600-794FD8C445D0}">
      <dgm:prSet/>
      <dgm:spPr/>
      <dgm:t>
        <a:bodyPr/>
        <a:lstStyle/>
        <a:p>
          <a:endParaRPr lang="en-US"/>
        </a:p>
      </dgm:t>
    </dgm:pt>
    <dgm:pt modelId="{E7F6EA1F-1B89-43DE-BBC6-9267ACCF4B4D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Kematian</a:t>
          </a:r>
          <a:endParaRPr lang="en-US" sz="1500" dirty="0"/>
        </a:p>
      </dgm:t>
    </dgm:pt>
    <dgm:pt modelId="{A8B34699-59CC-4F2A-929A-74456028660B}" type="parTrans" cxnId="{C817D96B-952A-4F5F-8447-9C2BB220C2FF}">
      <dgm:prSet/>
      <dgm:spPr/>
      <dgm:t>
        <a:bodyPr/>
        <a:lstStyle/>
        <a:p>
          <a:endParaRPr lang="en-US"/>
        </a:p>
      </dgm:t>
    </dgm:pt>
    <dgm:pt modelId="{B0B5D249-C2F7-46BE-ABA7-DE5C5AC3538A}" type="sibTrans" cxnId="{C817D96B-952A-4F5F-8447-9C2BB220C2FF}">
      <dgm:prSet/>
      <dgm:spPr/>
      <dgm:t>
        <a:bodyPr/>
        <a:lstStyle/>
        <a:p>
          <a:endParaRPr lang="en-US"/>
        </a:p>
      </dgm:t>
    </dgm:pt>
    <dgm:pt modelId="{6280ED9B-533D-4AC4-BDD0-0214E1A9D37D}">
      <dgm:prSet phldrT="[Text]" custT="1"/>
      <dgm:spPr/>
      <dgm:t>
        <a:bodyPr/>
        <a:lstStyle/>
        <a:p>
          <a:r>
            <a:rPr lang="en-US" sz="2500" dirty="0" smtClean="0"/>
            <a:t>Usaha </a:t>
          </a:r>
          <a:r>
            <a:rPr lang="en-US" sz="2500" dirty="0" err="1" smtClean="0"/>
            <a:t>Menengah</a:t>
          </a:r>
          <a:endParaRPr lang="en-US" sz="2500" dirty="0"/>
        </a:p>
      </dgm:t>
    </dgm:pt>
    <dgm:pt modelId="{B6304DFA-647C-4C53-A931-F0CDD3283020}" type="parTrans" cxnId="{0AB1145B-400C-49D2-BAD7-B273F7AF2DB4}">
      <dgm:prSet/>
      <dgm:spPr/>
      <dgm:t>
        <a:bodyPr/>
        <a:lstStyle/>
        <a:p>
          <a:endParaRPr lang="en-US"/>
        </a:p>
      </dgm:t>
    </dgm:pt>
    <dgm:pt modelId="{8F085E54-B609-4C91-AE47-D2E9D577C279}" type="sibTrans" cxnId="{0AB1145B-400C-49D2-BAD7-B273F7AF2DB4}">
      <dgm:prSet/>
      <dgm:spPr/>
      <dgm:t>
        <a:bodyPr/>
        <a:lstStyle/>
        <a:p>
          <a:endParaRPr lang="en-US"/>
        </a:p>
      </dgm:t>
    </dgm:pt>
    <dgm:pt modelId="{B382FBD9-87FB-44DC-9E52-FC8F5AEC7621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Kecelakaan</a:t>
          </a:r>
          <a:r>
            <a:rPr lang="en-US" sz="1500" dirty="0" smtClean="0"/>
            <a:t> </a:t>
          </a:r>
          <a:r>
            <a:rPr lang="en-US" sz="1500" dirty="0" err="1" smtClean="0"/>
            <a:t>Kerja</a:t>
          </a:r>
          <a:endParaRPr lang="en-US" sz="1500" dirty="0"/>
        </a:p>
      </dgm:t>
    </dgm:pt>
    <dgm:pt modelId="{753DA316-81DB-45DC-93A1-02F5AE77B47C}" type="parTrans" cxnId="{18C68155-B794-4E15-AF4B-FD26B6D58B00}">
      <dgm:prSet/>
      <dgm:spPr/>
      <dgm:t>
        <a:bodyPr/>
        <a:lstStyle/>
        <a:p>
          <a:endParaRPr lang="en-US"/>
        </a:p>
      </dgm:t>
    </dgm:pt>
    <dgm:pt modelId="{75CF5BF8-F48E-4EE7-AB12-B8D301B290E9}" type="sibTrans" cxnId="{18C68155-B794-4E15-AF4B-FD26B6D58B00}">
      <dgm:prSet/>
      <dgm:spPr/>
      <dgm:t>
        <a:bodyPr/>
        <a:lstStyle/>
        <a:p>
          <a:endParaRPr lang="en-US"/>
        </a:p>
      </dgm:t>
    </dgm:pt>
    <dgm:pt modelId="{8FAA0B14-94E3-4E49-9F17-11C1C62963BB}">
      <dgm:prSet phldrT="[Text]" custT="1"/>
      <dgm:spPr/>
      <dgm:t>
        <a:bodyPr/>
        <a:lstStyle/>
        <a:p>
          <a:r>
            <a:rPr lang="en-US" sz="2500" dirty="0" smtClean="0"/>
            <a:t>Usaha Kecil</a:t>
          </a:r>
          <a:endParaRPr lang="en-US" sz="2500" dirty="0"/>
        </a:p>
      </dgm:t>
    </dgm:pt>
    <dgm:pt modelId="{60AB65DD-B623-4174-B919-3D4B8B1CEECE}" type="parTrans" cxnId="{900A1022-F463-4C75-8E78-067189FF573F}">
      <dgm:prSet/>
      <dgm:spPr/>
      <dgm:t>
        <a:bodyPr/>
        <a:lstStyle/>
        <a:p>
          <a:endParaRPr lang="en-US"/>
        </a:p>
      </dgm:t>
    </dgm:pt>
    <dgm:pt modelId="{8E3C56CE-295C-4AE5-9444-8AF7B7C8CBFC}" type="sibTrans" cxnId="{900A1022-F463-4C75-8E78-067189FF573F}">
      <dgm:prSet/>
      <dgm:spPr/>
      <dgm:t>
        <a:bodyPr/>
        <a:lstStyle/>
        <a:p>
          <a:endParaRPr lang="en-US"/>
        </a:p>
      </dgm:t>
    </dgm:pt>
    <dgm:pt modelId="{DE22B4D5-DC79-49CD-A8D5-61B00E0B360D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Kecelakaan</a:t>
          </a:r>
          <a:r>
            <a:rPr lang="en-US" sz="1500" dirty="0" smtClean="0"/>
            <a:t> </a:t>
          </a:r>
          <a:r>
            <a:rPr lang="en-US" sz="1500" dirty="0" err="1" smtClean="0"/>
            <a:t>Kerja</a:t>
          </a:r>
          <a:endParaRPr lang="en-US" sz="1500" dirty="0"/>
        </a:p>
      </dgm:t>
    </dgm:pt>
    <dgm:pt modelId="{EE0C28B8-A7BE-4EC2-BC57-CC264C9D2E10}" type="parTrans" cxnId="{20CC9D8B-7381-4243-BD03-D9C8DEB70697}">
      <dgm:prSet/>
      <dgm:spPr/>
      <dgm:t>
        <a:bodyPr/>
        <a:lstStyle/>
        <a:p>
          <a:endParaRPr lang="en-US"/>
        </a:p>
      </dgm:t>
    </dgm:pt>
    <dgm:pt modelId="{B9FFF20F-0FDE-43D2-A7F5-F71E835AF900}" type="sibTrans" cxnId="{20CC9D8B-7381-4243-BD03-D9C8DEB70697}">
      <dgm:prSet/>
      <dgm:spPr/>
      <dgm:t>
        <a:bodyPr/>
        <a:lstStyle/>
        <a:p>
          <a:endParaRPr lang="en-US"/>
        </a:p>
      </dgm:t>
    </dgm:pt>
    <dgm:pt modelId="{4498113B-1C3A-4B8F-B751-FC59A5B768CB}">
      <dgm:prSet phldrT="[Text]" custT="1"/>
      <dgm:spPr/>
      <dgm:t>
        <a:bodyPr/>
        <a:lstStyle/>
        <a:p>
          <a:r>
            <a:rPr lang="en-US" sz="2500" dirty="0" smtClean="0"/>
            <a:t>Usaha </a:t>
          </a:r>
          <a:r>
            <a:rPr lang="en-US" sz="2500" dirty="0" err="1" smtClean="0"/>
            <a:t>Mikro</a:t>
          </a:r>
          <a:endParaRPr lang="en-US" sz="2500" dirty="0"/>
        </a:p>
      </dgm:t>
    </dgm:pt>
    <dgm:pt modelId="{AC4B1414-8116-44B5-9728-C6A9E20CAFDE}" type="parTrans" cxnId="{8D9E4BB1-ACEB-46CD-A317-85401A3BEDC6}">
      <dgm:prSet/>
      <dgm:spPr/>
      <dgm:t>
        <a:bodyPr/>
        <a:lstStyle/>
        <a:p>
          <a:endParaRPr lang="en-US"/>
        </a:p>
      </dgm:t>
    </dgm:pt>
    <dgm:pt modelId="{9B56CFA5-0C47-449A-AAFB-9A3F88F8A1E2}" type="sibTrans" cxnId="{8D9E4BB1-ACEB-46CD-A317-85401A3BEDC6}">
      <dgm:prSet/>
      <dgm:spPr/>
      <dgm:t>
        <a:bodyPr/>
        <a:lstStyle/>
        <a:p>
          <a:endParaRPr lang="en-US"/>
        </a:p>
      </dgm:t>
    </dgm:pt>
    <dgm:pt modelId="{D68F61CD-11D8-49C6-8B8F-7D705B114C55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Hari</a:t>
          </a:r>
          <a:r>
            <a:rPr lang="en-US" sz="1500" dirty="0" smtClean="0"/>
            <a:t> </a:t>
          </a:r>
          <a:r>
            <a:rPr lang="en-US" sz="1500" dirty="0" err="1" smtClean="0"/>
            <a:t>Tua</a:t>
          </a:r>
          <a:endParaRPr lang="en-US" sz="1500" dirty="0"/>
        </a:p>
      </dgm:t>
    </dgm:pt>
    <dgm:pt modelId="{8B194B6F-251B-41F0-9576-54FABBD68102}" type="parTrans" cxnId="{D85FE3CB-A580-437E-9087-3B227DFC81C1}">
      <dgm:prSet/>
      <dgm:spPr/>
      <dgm:t>
        <a:bodyPr/>
        <a:lstStyle/>
        <a:p>
          <a:endParaRPr lang="en-US"/>
        </a:p>
      </dgm:t>
    </dgm:pt>
    <dgm:pt modelId="{AD6568E6-ADFD-4837-BF97-BE96B8DA2D7E}" type="sibTrans" cxnId="{D85FE3CB-A580-437E-9087-3B227DFC81C1}">
      <dgm:prSet/>
      <dgm:spPr/>
      <dgm:t>
        <a:bodyPr/>
        <a:lstStyle/>
        <a:p>
          <a:endParaRPr lang="en-US"/>
        </a:p>
      </dgm:t>
    </dgm:pt>
    <dgm:pt modelId="{5729C369-D926-4405-BCE9-AFC62C0AAF47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Pensiun</a:t>
          </a:r>
          <a:endParaRPr lang="en-US" sz="1500" dirty="0"/>
        </a:p>
      </dgm:t>
    </dgm:pt>
    <dgm:pt modelId="{CA28EC87-91FE-4DBB-AE43-D64DA459D623}" type="parTrans" cxnId="{D37BA2C1-DC04-4B53-A323-43F8A8851F37}">
      <dgm:prSet/>
      <dgm:spPr/>
      <dgm:t>
        <a:bodyPr/>
        <a:lstStyle/>
        <a:p>
          <a:endParaRPr lang="en-US"/>
        </a:p>
      </dgm:t>
    </dgm:pt>
    <dgm:pt modelId="{F4355B3B-6DAE-4BCE-B865-DF2F03BF073A}" type="sibTrans" cxnId="{D37BA2C1-DC04-4B53-A323-43F8A8851F37}">
      <dgm:prSet/>
      <dgm:spPr/>
      <dgm:t>
        <a:bodyPr/>
        <a:lstStyle/>
        <a:p>
          <a:endParaRPr lang="en-US"/>
        </a:p>
      </dgm:t>
    </dgm:pt>
    <dgm:pt modelId="{5DA44674-11BD-4C70-9BFA-65A20F47A7A5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Kematian</a:t>
          </a:r>
          <a:endParaRPr lang="en-US" sz="1500" dirty="0"/>
        </a:p>
      </dgm:t>
    </dgm:pt>
    <dgm:pt modelId="{56CA4721-6864-4849-9835-A7FE5DDB795A}" type="parTrans" cxnId="{5DD95F42-CAF9-4DBB-9042-1D03E6B111FC}">
      <dgm:prSet/>
      <dgm:spPr/>
      <dgm:t>
        <a:bodyPr/>
        <a:lstStyle/>
        <a:p>
          <a:endParaRPr lang="en-US"/>
        </a:p>
      </dgm:t>
    </dgm:pt>
    <dgm:pt modelId="{44EC2237-BA2A-46B6-9302-F48430F6D334}" type="sibTrans" cxnId="{5DD95F42-CAF9-4DBB-9042-1D03E6B111FC}">
      <dgm:prSet/>
      <dgm:spPr/>
      <dgm:t>
        <a:bodyPr/>
        <a:lstStyle/>
        <a:p>
          <a:endParaRPr lang="en-US"/>
        </a:p>
      </dgm:t>
    </dgm:pt>
    <dgm:pt modelId="{7077B8C9-630F-4BEC-BB33-35245EF0DB83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Hari</a:t>
          </a:r>
          <a:r>
            <a:rPr lang="en-US" sz="1500" dirty="0" smtClean="0"/>
            <a:t> </a:t>
          </a:r>
          <a:r>
            <a:rPr lang="en-US" sz="1500" dirty="0" err="1" smtClean="0"/>
            <a:t>Tua</a:t>
          </a:r>
          <a:endParaRPr lang="en-US" sz="1500" dirty="0"/>
        </a:p>
      </dgm:t>
    </dgm:pt>
    <dgm:pt modelId="{2BC33A3C-B384-4A08-9F42-ADB9726A445C}" type="parTrans" cxnId="{B7B3130C-8212-4573-A536-0298E762C8A3}">
      <dgm:prSet/>
      <dgm:spPr/>
      <dgm:t>
        <a:bodyPr/>
        <a:lstStyle/>
        <a:p>
          <a:endParaRPr lang="en-US"/>
        </a:p>
      </dgm:t>
    </dgm:pt>
    <dgm:pt modelId="{3085AE57-691D-4439-A16F-E7431AE0BE08}" type="sibTrans" cxnId="{B7B3130C-8212-4573-A536-0298E762C8A3}">
      <dgm:prSet/>
      <dgm:spPr/>
      <dgm:t>
        <a:bodyPr/>
        <a:lstStyle/>
        <a:p>
          <a:endParaRPr lang="en-US"/>
        </a:p>
      </dgm:t>
    </dgm:pt>
    <dgm:pt modelId="{4CD4A246-978C-44DD-B264-C211079BA11D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Pensiun</a:t>
          </a:r>
          <a:endParaRPr lang="en-US" sz="1500" dirty="0"/>
        </a:p>
      </dgm:t>
    </dgm:pt>
    <dgm:pt modelId="{983D5F18-9E3A-4833-A701-EB5BD5E79DB7}" type="parTrans" cxnId="{8DA2F353-FD93-4CED-B358-78D1B85DECB6}">
      <dgm:prSet/>
      <dgm:spPr/>
      <dgm:t>
        <a:bodyPr/>
        <a:lstStyle/>
        <a:p>
          <a:endParaRPr lang="en-US"/>
        </a:p>
      </dgm:t>
    </dgm:pt>
    <dgm:pt modelId="{F38FEE71-036E-42C4-BC3F-7463EB5C7540}" type="sibTrans" cxnId="{8DA2F353-FD93-4CED-B358-78D1B85DECB6}">
      <dgm:prSet/>
      <dgm:spPr/>
      <dgm:t>
        <a:bodyPr/>
        <a:lstStyle/>
        <a:p>
          <a:endParaRPr lang="en-US"/>
        </a:p>
      </dgm:t>
    </dgm:pt>
    <dgm:pt modelId="{C8FFBA7F-A5AF-4F2A-99F3-839DE116D54D}">
      <dgm:prSet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Kematian</a:t>
          </a:r>
          <a:endParaRPr lang="en-US" sz="1500" dirty="0"/>
        </a:p>
      </dgm:t>
    </dgm:pt>
    <dgm:pt modelId="{FEA1D1F2-59C5-4994-BB4A-FE76C1F4E826}" type="parTrans" cxnId="{BCCC6571-04F7-44A7-9BD6-5C9F035DAEE2}">
      <dgm:prSet/>
      <dgm:spPr/>
      <dgm:t>
        <a:bodyPr/>
        <a:lstStyle/>
        <a:p>
          <a:endParaRPr lang="en-US"/>
        </a:p>
      </dgm:t>
    </dgm:pt>
    <dgm:pt modelId="{E9104C83-67F7-42F0-A4F7-FC44860EC788}" type="sibTrans" cxnId="{BCCC6571-04F7-44A7-9BD6-5C9F035DAEE2}">
      <dgm:prSet/>
      <dgm:spPr/>
      <dgm:t>
        <a:bodyPr/>
        <a:lstStyle/>
        <a:p>
          <a:endParaRPr lang="en-US"/>
        </a:p>
      </dgm:t>
    </dgm:pt>
    <dgm:pt modelId="{38871FF9-288B-4AEB-83F6-C216124F9E0C}">
      <dgm:prSet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Hari</a:t>
          </a:r>
          <a:r>
            <a:rPr lang="en-US" sz="1500" dirty="0" smtClean="0"/>
            <a:t> </a:t>
          </a:r>
          <a:r>
            <a:rPr lang="en-US" sz="1500" dirty="0" err="1" smtClean="0"/>
            <a:t>Tua</a:t>
          </a:r>
          <a:endParaRPr lang="en-US" sz="1500" dirty="0"/>
        </a:p>
      </dgm:t>
    </dgm:pt>
    <dgm:pt modelId="{93152186-61D4-4D9F-BE0C-F77E1CC7448F}" type="parTrans" cxnId="{7EAD882A-D6D6-4F32-8ADA-8934441F6D11}">
      <dgm:prSet/>
      <dgm:spPr/>
      <dgm:t>
        <a:bodyPr/>
        <a:lstStyle/>
        <a:p>
          <a:endParaRPr lang="en-US"/>
        </a:p>
      </dgm:t>
    </dgm:pt>
    <dgm:pt modelId="{DA45AFBE-186E-4EAD-95CD-2AE8C6A4A587}" type="sibTrans" cxnId="{7EAD882A-D6D6-4F32-8ADA-8934441F6D11}">
      <dgm:prSet/>
      <dgm:spPr/>
      <dgm:t>
        <a:bodyPr/>
        <a:lstStyle/>
        <a:p>
          <a:endParaRPr lang="en-US"/>
        </a:p>
      </dgm:t>
    </dgm:pt>
    <dgm:pt modelId="{C6698526-932C-43F6-8E53-2F80318513E9}">
      <dgm:prSet phldrT="[Text]" custT="1"/>
      <dgm:spPr/>
      <dgm:t>
        <a:bodyPr/>
        <a:lstStyle/>
        <a:p>
          <a:r>
            <a:rPr lang="en-US" sz="1500" dirty="0" err="1" smtClean="0"/>
            <a:t>Jaminan</a:t>
          </a:r>
          <a:r>
            <a:rPr lang="en-US" sz="1500" dirty="0" smtClean="0"/>
            <a:t> </a:t>
          </a:r>
          <a:r>
            <a:rPr lang="en-US" sz="1500" dirty="0" err="1" smtClean="0"/>
            <a:t>Kecelakaan</a:t>
          </a:r>
          <a:r>
            <a:rPr lang="en-US" sz="1500" dirty="0" smtClean="0"/>
            <a:t> </a:t>
          </a:r>
          <a:r>
            <a:rPr lang="en-US" sz="1500" dirty="0" err="1" smtClean="0"/>
            <a:t>Kerja</a:t>
          </a:r>
          <a:endParaRPr lang="en-US" sz="1500" dirty="0"/>
        </a:p>
      </dgm:t>
    </dgm:pt>
    <dgm:pt modelId="{8718ED22-8CAA-4F2C-819E-4187F22E02CE}" type="parTrans" cxnId="{4B2915A7-1247-4CBD-B5A6-A8D5300EC99E}">
      <dgm:prSet/>
      <dgm:spPr/>
      <dgm:t>
        <a:bodyPr/>
        <a:lstStyle/>
        <a:p>
          <a:endParaRPr lang="en-US"/>
        </a:p>
      </dgm:t>
    </dgm:pt>
    <dgm:pt modelId="{DA42DEC3-AE03-4B62-9ABE-A93884FBBFD0}" type="sibTrans" cxnId="{4B2915A7-1247-4CBD-B5A6-A8D5300EC99E}">
      <dgm:prSet/>
      <dgm:spPr/>
      <dgm:t>
        <a:bodyPr/>
        <a:lstStyle/>
        <a:p>
          <a:endParaRPr lang="en-US"/>
        </a:p>
      </dgm:t>
    </dgm:pt>
    <dgm:pt modelId="{BAD8855F-09DB-4455-8E6B-C1A147A14F6A}">
      <dgm:prSet custT="1"/>
      <dgm:spPr/>
      <dgm:t>
        <a:bodyPr/>
        <a:lstStyle/>
        <a:p>
          <a:r>
            <a:rPr lang="en-US" sz="1500" smtClean="0"/>
            <a:t>Jaminan Kematian</a:t>
          </a:r>
          <a:endParaRPr lang="en-US" sz="1500" dirty="0"/>
        </a:p>
      </dgm:t>
    </dgm:pt>
    <dgm:pt modelId="{024FE429-1648-4237-8DC5-A6FAAEC887E2}" type="parTrans" cxnId="{085AFA14-DD38-4894-973A-8770DAAAF563}">
      <dgm:prSet/>
      <dgm:spPr/>
      <dgm:t>
        <a:bodyPr/>
        <a:lstStyle/>
        <a:p>
          <a:endParaRPr lang="en-US"/>
        </a:p>
      </dgm:t>
    </dgm:pt>
    <dgm:pt modelId="{4777133F-D71B-4F12-B14A-C099716493CC}" type="sibTrans" cxnId="{085AFA14-DD38-4894-973A-8770DAAAF563}">
      <dgm:prSet/>
      <dgm:spPr/>
      <dgm:t>
        <a:bodyPr/>
        <a:lstStyle/>
        <a:p>
          <a:endParaRPr lang="en-US"/>
        </a:p>
      </dgm:t>
    </dgm:pt>
    <dgm:pt modelId="{1DE258FD-3F94-44F4-9A12-25B98200FE09}" type="pres">
      <dgm:prSet presAssocID="{99576BDD-59B4-41EC-9045-5A51C8BB46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2E9F7B-F2A9-4207-B78C-FEFF44E44A1B}" type="pres">
      <dgm:prSet presAssocID="{85E03ECC-86EC-4791-B551-2326B5D17590}" presName="linNode" presStyleCnt="0"/>
      <dgm:spPr/>
    </dgm:pt>
    <dgm:pt modelId="{8D69FBC8-74BC-43A8-96C0-3B78492BEA67}" type="pres">
      <dgm:prSet presAssocID="{85E03ECC-86EC-4791-B551-2326B5D1759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23FAB9-51FA-48A8-B18E-C3BDFEF70D80}" type="pres">
      <dgm:prSet presAssocID="{85E03ECC-86EC-4791-B551-2326B5D17590}" presName="descendantText" presStyleLbl="alignAccFollowNode1" presStyleIdx="0" presStyleCnt="4" custScaleY="115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53C8D-30EB-4719-BE5C-11236DC58C84}" type="pres">
      <dgm:prSet presAssocID="{FCE430BB-27CB-4A8A-AB0E-FA3FDE9E29E7}" presName="sp" presStyleCnt="0"/>
      <dgm:spPr/>
    </dgm:pt>
    <dgm:pt modelId="{D2DD6EDF-0F4A-44A7-8E46-39F53903C51C}" type="pres">
      <dgm:prSet presAssocID="{6280ED9B-533D-4AC4-BDD0-0214E1A9D37D}" presName="linNode" presStyleCnt="0"/>
      <dgm:spPr/>
    </dgm:pt>
    <dgm:pt modelId="{2F89B35D-4928-4B12-A748-7DCB55BF9766}" type="pres">
      <dgm:prSet presAssocID="{6280ED9B-533D-4AC4-BDD0-0214E1A9D37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5D483-661A-49D6-A9E4-022E761B6236}" type="pres">
      <dgm:prSet presAssocID="{6280ED9B-533D-4AC4-BDD0-0214E1A9D37D}" presName="descendantText" presStyleLbl="alignAccFollowNode1" presStyleIdx="1" presStyleCnt="4" custScaleY="115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FD631-9726-43B0-A9BC-AEECB65043EC}" type="pres">
      <dgm:prSet presAssocID="{8F085E54-B609-4C91-AE47-D2E9D577C279}" presName="sp" presStyleCnt="0"/>
      <dgm:spPr/>
    </dgm:pt>
    <dgm:pt modelId="{3486BCCE-B172-435E-A512-EA19D92286A5}" type="pres">
      <dgm:prSet presAssocID="{8FAA0B14-94E3-4E49-9F17-11C1C62963BB}" presName="linNode" presStyleCnt="0"/>
      <dgm:spPr/>
    </dgm:pt>
    <dgm:pt modelId="{0142E7DB-7A21-4873-B67C-47F3B6ABCA01}" type="pres">
      <dgm:prSet presAssocID="{8FAA0B14-94E3-4E49-9F17-11C1C62963B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75240-4D30-4379-9E40-655109EDF8BF}" type="pres">
      <dgm:prSet presAssocID="{8FAA0B14-94E3-4E49-9F17-11C1C62963BB}" presName="descendantText" presStyleLbl="alignAccFollowNode1" presStyleIdx="2" presStyleCnt="4" custScaleY="115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4721C1-8DA2-49DD-A38F-FCA0CF07E09E}" type="pres">
      <dgm:prSet presAssocID="{8E3C56CE-295C-4AE5-9444-8AF7B7C8CBFC}" presName="sp" presStyleCnt="0"/>
      <dgm:spPr/>
    </dgm:pt>
    <dgm:pt modelId="{749ADA20-E905-45BC-A94D-8C412FAC3CD2}" type="pres">
      <dgm:prSet presAssocID="{4498113B-1C3A-4B8F-B751-FC59A5B768CB}" presName="linNode" presStyleCnt="0"/>
      <dgm:spPr/>
    </dgm:pt>
    <dgm:pt modelId="{A3ECFF70-20F3-443D-B4D7-A14E7F1F1E67}" type="pres">
      <dgm:prSet presAssocID="{4498113B-1C3A-4B8F-B751-FC59A5B768CB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31728-6F60-47CD-864F-3B530575E506}" type="pres">
      <dgm:prSet presAssocID="{4498113B-1C3A-4B8F-B751-FC59A5B768CB}" presName="descendantText" presStyleLbl="alignAccFollowNode1" presStyleIdx="3" presStyleCnt="4" custScaleY="115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76F052-BE81-4B16-9D12-5B5444B630D7}" type="presOf" srcId="{7077B8C9-630F-4BEC-BB33-35245EF0DB83}" destId="{62A5D483-661A-49D6-A9E4-022E761B6236}" srcOrd="0" destOrd="2" presId="urn:microsoft.com/office/officeart/2005/8/layout/vList5"/>
    <dgm:cxn modelId="{085AFA14-DD38-4894-973A-8770DAAAF563}" srcId="{4498113B-1C3A-4B8F-B751-FC59A5B768CB}" destId="{BAD8855F-09DB-4455-8E6B-C1A147A14F6A}" srcOrd="1" destOrd="0" parTransId="{024FE429-1648-4237-8DC5-A6FAAEC887E2}" sibTransId="{4777133F-D71B-4F12-B14A-C099716493CC}"/>
    <dgm:cxn modelId="{0AB1145B-400C-49D2-BAD7-B273F7AF2DB4}" srcId="{99576BDD-59B4-41EC-9045-5A51C8BB4649}" destId="{6280ED9B-533D-4AC4-BDD0-0214E1A9D37D}" srcOrd="1" destOrd="0" parTransId="{B6304DFA-647C-4C53-A931-F0CDD3283020}" sibTransId="{8F085E54-B609-4C91-AE47-D2E9D577C279}"/>
    <dgm:cxn modelId="{4B2915A7-1247-4CBD-B5A6-A8D5300EC99E}" srcId="{4498113B-1C3A-4B8F-B751-FC59A5B768CB}" destId="{C6698526-932C-43F6-8E53-2F80318513E9}" srcOrd="0" destOrd="0" parTransId="{8718ED22-8CAA-4F2C-819E-4187F22E02CE}" sibTransId="{DA42DEC3-AE03-4B62-9ABE-A93884FBBFD0}"/>
    <dgm:cxn modelId="{5098869F-D86D-4FCD-8DB9-7952F17B3337}" type="presOf" srcId="{38871FF9-288B-4AEB-83F6-C216124F9E0C}" destId="{8BC75240-4D30-4379-9E40-655109EDF8BF}" srcOrd="0" destOrd="2" presId="urn:microsoft.com/office/officeart/2005/8/layout/vList5"/>
    <dgm:cxn modelId="{7EAD882A-D6D6-4F32-8ADA-8934441F6D11}" srcId="{8FAA0B14-94E3-4E49-9F17-11C1C62963BB}" destId="{38871FF9-288B-4AEB-83F6-C216124F9E0C}" srcOrd="2" destOrd="0" parTransId="{93152186-61D4-4D9F-BE0C-F77E1CC7448F}" sibTransId="{DA45AFBE-186E-4EAD-95CD-2AE8C6A4A587}"/>
    <dgm:cxn modelId="{900A1022-F463-4C75-8E78-067189FF573F}" srcId="{99576BDD-59B4-41EC-9045-5A51C8BB4649}" destId="{8FAA0B14-94E3-4E49-9F17-11C1C62963BB}" srcOrd="2" destOrd="0" parTransId="{60AB65DD-B623-4174-B919-3D4B8B1CEECE}" sibTransId="{8E3C56CE-295C-4AE5-9444-8AF7B7C8CBFC}"/>
    <dgm:cxn modelId="{C817D96B-952A-4F5F-8447-9C2BB220C2FF}" srcId="{85E03ECC-86EC-4791-B551-2326B5D17590}" destId="{E7F6EA1F-1B89-43DE-BBC6-9267ACCF4B4D}" srcOrd="1" destOrd="0" parTransId="{A8B34699-59CC-4F2A-929A-74456028660B}" sibTransId="{B0B5D249-C2F7-46BE-ABA7-DE5C5AC3538A}"/>
    <dgm:cxn modelId="{A0B5372C-6B32-4BAC-985F-056A26E39FB0}" type="presOf" srcId="{E7F6EA1F-1B89-43DE-BBC6-9267ACCF4B4D}" destId="{D723FAB9-51FA-48A8-B18E-C3BDFEF70D80}" srcOrd="0" destOrd="1" presId="urn:microsoft.com/office/officeart/2005/8/layout/vList5"/>
    <dgm:cxn modelId="{18C68155-B794-4E15-AF4B-FD26B6D58B00}" srcId="{6280ED9B-533D-4AC4-BDD0-0214E1A9D37D}" destId="{B382FBD9-87FB-44DC-9E52-FC8F5AEC7621}" srcOrd="0" destOrd="0" parTransId="{753DA316-81DB-45DC-93A1-02F5AE77B47C}" sibTransId="{75CF5BF8-F48E-4EE7-AB12-B8D301B290E9}"/>
    <dgm:cxn modelId="{5CC09B9E-253E-4BC5-A5AA-9D4ED6B6249D}" type="presOf" srcId="{99576BDD-59B4-41EC-9045-5A51C8BB4649}" destId="{1DE258FD-3F94-44F4-9A12-25B98200FE09}" srcOrd="0" destOrd="0" presId="urn:microsoft.com/office/officeart/2005/8/layout/vList5"/>
    <dgm:cxn modelId="{8DA2F353-FD93-4CED-B358-78D1B85DECB6}" srcId="{6280ED9B-533D-4AC4-BDD0-0214E1A9D37D}" destId="{4CD4A246-978C-44DD-B264-C211079BA11D}" srcOrd="3" destOrd="0" parTransId="{983D5F18-9E3A-4833-A701-EB5BD5E79DB7}" sibTransId="{F38FEE71-036E-42C4-BC3F-7463EB5C7540}"/>
    <dgm:cxn modelId="{D37BA2C1-DC04-4B53-A323-43F8A8851F37}" srcId="{85E03ECC-86EC-4791-B551-2326B5D17590}" destId="{5729C369-D926-4405-BCE9-AFC62C0AAF47}" srcOrd="3" destOrd="0" parTransId="{CA28EC87-91FE-4DBB-AE43-D64DA459D623}" sibTransId="{F4355B3B-6DAE-4BCE-B865-DF2F03BF073A}"/>
    <dgm:cxn modelId="{1E7BB35F-2638-4F20-B2BE-70F29891838E}" type="presOf" srcId="{5DA44674-11BD-4C70-9BFA-65A20F47A7A5}" destId="{62A5D483-661A-49D6-A9E4-022E761B6236}" srcOrd="0" destOrd="1" presId="urn:microsoft.com/office/officeart/2005/8/layout/vList5"/>
    <dgm:cxn modelId="{1C298D21-9FA5-438F-888B-B053823C52C3}" srcId="{99576BDD-59B4-41EC-9045-5A51C8BB4649}" destId="{85E03ECC-86EC-4791-B551-2326B5D17590}" srcOrd="0" destOrd="0" parTransId="{07D0E654-BEEF-48C7-AC9D-7457A54D010B}" sibTransId="{FCE430BB-27CB-4A8A-AB0E-FA3FDE9E29E7}"/>
    <dgm:cxn modelId="{FB5243AB-43E0-47F7-9024-B1DFA607EA9A}" type="presOf" srcId="{4CD4A246-978C-44DD-B264-C211079BA11D}" destId="{62A5D483-661A-49D6-A9E4-022E761B6236}" srcOrd="0" destOrd="3" presId="urn:microsoft.com/office/officeart/2005/8/layout/vList5"/>
    <dgm:cxn modelId="{EC2131BE-3DB2-46E0-8D83-DFDE4E6F0B3A}" type="presOf" srcId="{BAD8855F-09DB-4455-8E6B-C1A147A14F6A}" destId="{EA931728-6F60-47CD-864F-3B530575E506}" srcOrd="0" destOrd="1" presId="urn:microsoft.com/office/officeart/2005/8/layout/vList5"/>
    <dgm:cxn modelId="{C8AA6FC3-1F1B-4332-A52C-B6DAE3AF61F3}" type="presOf" srcId="{5729C369-D926-4405-BCE9-AFC62C0AAF47}" destId="{D723FAB9-51FA-48A8-B18E-C3BDFEF70D80}" srcOrd="0" destOrd="3" presId="urn:microsoft.com/office/officeart/2005/8/layout/vList5"/>
    <dgm:cxn modelId="{0DE3305C-2485-4D91-AF15-83EBF1487D0F}" type="presOf" srcId="{D68F61CD-11D8-49C6-8B8F-7D705B114C55}" destId="{D723FAB9-51FA-48A8-B18E-C3BDFEF70D80}" srcOrd="0" destOrd="2" presId="urn:microsoft.com/office/officeart/2005/8/layout/vList5"/>
    <dgm:cxn modelId="{644B7D49-0622-4704-8905-F4C03185838E}" type="presOf" srcId="{85E03ECC-86EC-4791-B551-2326B5D17590}" destId="{8D69FBC8-74BC-43A8-96C0-3B78492BEA67}" srcOrd="0" destOrd="0" presId="urn:microsoft.com/office/officeart/2005/8/layout/vList5"/>
    <dgm:cxn modelId="{5DD95F42-CAF9-4DBB-9042-1D03E6B111FC}" srcId="{6280ED9B-533D-4AC4-BDD0-0214E1A9D37D}" destId="{5DA44674-11BD-4C70-9BFA-65A20F47A7A5}" srcOrd="1" destOrd="0" parTransId="{56CA4721-6864-4849-9835-A7FE5DDB795A}" sibTransId="{44EC2237-BA2A-46B6-9302-F48430F6D334}"/>
    <dgm:cxn modelId="{EE05FE56-1765-46F1-AE2C-95D28ACCC77F}" type="presOf" srcId="{C6698526-932C-43F6-8E53-2F80318513E9}" destId="{EA931728-6F60-47CD-864F-3B530575E506}" srcOrd="0" destOrd="0" presId="urn:microsoft.com/office/officeart/2005/8/layout/vList5"/>
    <dgm:cxn modelId="{B7B3130C-8212-4573-A536-0298E762C8A3}" srcId="{6280ED9B-533D-4AC4-BDD0-0214E1A9D37D}" destId="{7077B8C9-630F-4BEC-BB33-35245EF0DB83}" srcOrd="2" destOrd="0" parTransId="{2BC33A3C-B384-4A08-9F42-ADB9726A445C}" sibTransId="{3085AE57-691D-4439-A16F-E7431AE0BE08}"/>
    <dgm:cxn modelId="{F017CD27-A3AB-4DF0-A00A-DC2E0C405C75}" type="presOf" srcId="{DE22B4D5-DC79-49CD-A8D5-61B00E0B360D}" destId="{8BC75240-4D30-4379-9E40-655109EDF8BF}" srcOrd="0" destOrd="0" presId="urn:microsoft.com/office/officeart/2005/8/layout/vList5"/>
    <dgm:cxn modelId="{CA15BE7F-23FB-4EE6-B139-4660FEA432D3}" type="presOf" srcId="{B382FBD9-87FB-44DC-9E52-FC8F5AEC7621}" destId="{62A5D483-661A-49D6-A9E4-022E761B6236}" srcOrd="0" destOrd="0" presId="urn:microsoft.com/office/officeart/2005/8/layout/vList5"/>
    <dgm:cxn modelId="{8D9E4BB1-ACEB-46CD-A317-85401A3BEDC6}" srcId="{99576BDD-59B4-41EC-9045-5A51C8BB4649}" destId="{4498113B-1C3A-4B8F-B751-FC59A5B768CB}" srcOrd="3" destOrd="0" parTransId="{AC4B1414-8116-44B5-9728-C6A9E20CAFDE}" sibTransId="{9B56CFA5-0C47-449A-AAFB-9A3F88F8A1E2}"/>
    <dgm:cxn modelId="{B8AA826E-EC12-4A8D-A687-E1A3D0CFD681}" type="presOf" srcId="{F02423C1-DCB4-4D4C-8B44-2A426457E97A}" destId="{D723FAB9-51FA-48A8-B18E-C3BDFEF70D80}" srcOrd="0" destOrd="0" presId="urn:microsoft.com/office/officeart/2005/8/layout/vList5"/>
    <dgm:cxn modelId="{20CC9D8B-7381-4243-BD03-D9C8DEB70697}" srcId="{8FAA0B14-94E3-4E49-9F17-11C1C62963BB}" destId="{DE22B4D5-DC79-49CD-A8D5-61B00E0B360D}" srcOrd="0" destOrd="0" parTransId="{EE0C28B8-A7BE-4EC2-BC57-CC264C9D2E10}" sibTransId="{B9FFF20F-0FDE-43D2-A7F5-F71E835AF900}"/>
    <dgm:cxn modelId="{D85FE3CB-A580-437E-9087-3B227DFC81C1}" srcId="{85E03ECC-86EC-4791-B551-2326B5D17590}" destId="{D68F61CD-11D8-49C6-8B8F-7D705B114C55}" srcOrd="2" destOrd="0" parTransId="{8B194B6F-251B-41F0-9576-54FABBD68102}" sibTransId="{AD6568E6-ADFD-4837-BF97-BE96B8DA2D7E}"/>
    <dgm:cxn modelId="{1E05CA81-A45A-46D1-8600-794FD8C445D0}" srcId="{85E03ECC-86EC-4791-B551-2326B5D17590}" destId="{F02423C1-DCB4-4D4C-8B44-2A426457E97A}" srcOrd="0" destOrd="0" parTransId="{ABF726C7-F7D0-45F6-A906-9B0B2C277E6F}" sibTransId="{5FF4A181-4237-42FF-BDEF-29CE47B75C16}"/>
    <dgm:cxn modelId="{6F7EB93B-8A2A-4ED2-8E76-9FB3018B5485}" type="presOf" srcId="{6280ED9B-533D-4AC4-BDD0-0214E1A9D37D}" destId="{2F89B35D-4928-4B12-A748-7DCB55BF9766}" srcOrd="0" destOrd="0" presId="urn:microsoft.com/office/officeart/2005/8/layout/vList5"/>
    <dgm:cxn modelId="{AB5960A6-723A-4A78-A733-7A0CDCB07917}" type="presOf" srcId="{8FAA0B14-94E3-4E49-9F17-11C1C62963BB}" destId="{0142E7DB-7A21-4873-B67C-47F3B6ABCA01}" srcOrd="0" destOrd="0" presId="urn:microsoft.com/office/officeart/2005/8/layout/vList5"/>
    <dgm:cxn modelId="{17CA986F-9D7F-4208-BEB0-3608948B068E}" type="presOf" srcId="{4498113B-1C3A-4B8F-B751-FC59A5B768CB}" destId="{A3ECFF70-20F3-443D-B4D7-A14E7F1F1E67}" srcOrd="0" destOrd="0" presId="urn:microsoft.com/office/officeart/2005/8/layout/vList5"/>
    <dgm:cxn modelId="{402C8B2C-2760-433C-8D96-D1ABE77155C7}" type="presOf" srcId="{C8FFBA7F-A5AF-4F2A-99F3-839DE116D54D}" destId="{8BC75240-4D30-4379-9E40-655109EDF8BF}" srcOrd="0" destOrd="1" presId="urn:microsoft.com/office/officeart/2005/8/layout/vList5"/>
    <dgm:cxn modelId="{BCCC6571-04F7-44A7-9BD6-5C9F035DAEE2}" srcId="{8FAA0B14-94E3-4E49-9F17-11C1C62963BB}" destId="{C8FFBA7F-A5AF-4F2A-99F3-839DE116D54D}" srcOrd="1" destOrd="0" parTransId="{FEA1D1F2-59C5-4994-BB4A-FE76C1F4E826}" sibTransId="{E9104C83-67F7-42F0-A4F7-FC44860EC788}"/>
    <dgm:cxn modelId="{E89D2A64-2848-4C64-BC93-94AA4EC84C6C}" type="presParOf" srcId="{1DE258FD-3F94-44F4-9A12-25B98200FE09}" destId="{9D2E9F7B-F2A9-4207-B78C-FEFF44E44A1B}" srcOrd="0" destOrd="0" presId="urn:microsoft.com/office/officeart/2005/8/layout/vList5"/>
    <dgm:cxn modelId="{B0B236A7-C5EC-492E-BA1A-D59A22670E78}" type="presParOf" srcId="{9D2E9F7B-F2A9-4207-B78C-FEFF44E44A1B}" destId="{8D69FBC8-74BC-43A8-96C0-3B78492BEA67}" srcOrd="0" destOrd="0" presId="urn:microsoft.com/office/officeart/2005/8/layout/vList5"/>
    <dgm:cxn modelId="{62CB58CC-1B4B-4447-BEC1-128C1F474DAC}" type="presParOf" srcId="{9D2E9F7B-F2A9-4207-B78C-FEFF44E44A1B}" destId="{D723FAB9-51FA-48A8-B18E-C3BDFEF70D80}" srcOrd="1" destOrd="0" presId="urn:microsoft.com/office/officeart/2005/8/layout/vList5"/>
    <dgm:cxn modelId="{8425BD98-2184-4932-9198-D6E777EFDD9C}" type="presParOf" srcId="{1DE258FD-3F94-44F4-9A12-25B98200FE09}" destId="{7AA53C8D-30EB-4719-BE5C-11236DC58C84}" srcOrd="1" destOrd="0" presId="urn:microsoft.com/office/officeart/2005/8/layout/vList5"/>
    <dgm:cxn modelId="{A36AE001-CBFE-4341-9E65-4D10CB2083A6}" type="presParOf" srcId="{1DE258FD-3F94-44F4-9A12-25B98200FE09}" destId="{D2DD6EDF-0F4A-44A7-8E46-39F53903C51C}" srcOrd="2" destOrd="0" presId="urn:microsoft.com/office/officeart/2005/8/layout/vList5"/>
    <dgm:cxn modelId="{70126D7F-12DC-4E88-B18F-20E32DF2C09B}" type="presParOf" srcId="{D2DD6EDF-0F4A-44A7-8E46-39F53903C51C}" destId="{2F89B35D-4928-4B12-A748-7DCB55BF9766}" srcOrd="0" destOrd="0" presId="urn:microsoft.com/office/officeart/2005/8/layout/vList5"/>
    <dgm:cxn modelId="{C07CFA40-C1EA-4AF1-9B45-60167633E91E}" type="presParOf" srcId="{D2DD6EDF-0F4A-44A7-8E46-39F53903C51C}" destId="{62A5D483-661A-49D6-A9E4-022E761B6236}" srcOrd="1" destOrd="0" presId="urn:microsoft.com/office/officeart/2005/8/layout/vList5"/>
    <dgm:cxn modelId="{0A6ACE63-E1FA-4CD8-8412-56D0FD1E9116}" type="presParOf" srcId="{1DE258FD-3F94-44F4-9A12-25B98200FE09}" destId="{051FD631-9726-43B0-A9BC-AEECB65043EC}" srcOrd="3" destOrd="0" presId="urn:microsoft.com/office/officeart/2005/8/layout/vList5"/>
    <dgm:cxn modelId="{06DB29C2-B3BD-44E2-953F-B639F0B6F65C}" type="presParOf" srcId="{1DE258FD-3F94-44F4-9A12-25B98200FE09}" destId="{3486BCCE-B172-435E-A512-EA19D92286A5}" srcOrd="4" destOrd="0" presId="urn:microsoft.com/office/officeart/2005/8/layout/vList5"/>
    <dgm:cxn modelId="{31CA37F8-32C3-4C4D-8309-F411FCCDB2BB}" type="presParOf" srcId="{3486BCCE-B172-435E-A512-EA19D92286A5}" destId="{0142E7DB-7A21-4873-B67C-47F3B6ABCA01}" srcOrd="0" destOrd="0" presId="urn:microsoft.com/office/officeart/2005/8/layout/vList5"/>
    <dgm:cxn modelId="{A9041DB5-DAA1-4F94-A800-03CBEC710815}" type="presParOf" srcId="{3486BCCE-B172-435E-A512-EA19D92286A5}" destId="{8BC75240-4D30-4379-9E40-655109EDF8BF}" srcOrd="1" destOrd="0" presId="urn:microsoft.com/office/officeart/2005/8/layout/vList5"/>
    <dgm:cxn modelId="{3B9C7594-CA04-4D22-925F-D402B1596B1B}" type="presParOf" srcId="{1DE258FD-3F94-44F4-9A12-25B98200FE09}" destId="{D04721C1-8DA2-49DD-A38F-FCA0CF07E09E}" srcOrd="5" destOrd="0" presId="urn:microsoft.com/office/officeart/2005/8/layout/vList5"/>
    <dgm:cxn modelId="{35A596C7-C77E-45F1-A42D-4E6C7149E324}" type="presParOf" srcId="{1DE258FD-3F94-44F4-9A12-25B98200FE09}" destId="{749ADA20-E905-45BC-A94D-8C412FAC3CD2}" srcOrd="6" destOrd="0" presId="urn:microsoft.com/office/officeart/2005/8/layout/vList5"/>
    <dgm:cxn modelId="{1C52B234-6FA4-4595-9328-38AD197BD189}" type="presParOf" srcId="{749ADA20-E905-45BC-A94D-8C412FAC3CD2}" destId="{A3ECFF70-20F3-443D-B4D7-A14E7F1F1E67}" srcOrd="0" destOrd="0" presId="urn:microsoft.com/office/officeart/2005/8/layout/vList5"/>
    <dgm:cxn modelId="{D4D64419-84D0-4646-AB4F-A1EDC3D34F21}" type="presParOf" srcId="{749ADA20-E905-45BC-A94D-8C412FAC3CD2}" destId="{EA931728-6F60-47CD-864F-3B530575E50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376B0-4039-421B-936F-CE3E208858F7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0C47EE-76A2-45D6-BFEE-B7833B78BCD7}">
      <dgm:prSet phldrT="[Text]" custT="1"/>
      <dgm:spPr>
        <a:solidFill>
          <a:srgbClr val="006600"/>
        </a:solidFill>
      </dgm:spPr>
      <dgm:t>
        <a:bodyPr/>
        <a:lstStyle/>
        <a:p>
          <a:r>
            <a:rPr lang="id-ID" sz="2800" b="1" dirty="0" smtClean="0"/>
            <a:t>BPJS-TK</a:t>
          </a:r>
          <a:endParaRPr lang="en-US" sz="2800" b="1" dirty="0"/>
        </a:p>
      </dgm:t>
    </dgm:pt>
    <dgm:pt modelId="{44CB60E5-FECE-4B81-B031-EEA17400A9A6}" type="parTrans" cxnId="{9C1F15AA-2ECD-4448-A59F-F96ED129E671}">
      <dgm:prSet/>
      <dgm:spPr/>
      <dgm:t>
        <a:bodyPr/>
        <a:lstStyle/>
        <a:p>
          <a:endParaRPr lang="en-US"/>
        </a:p>
      </dgm:t>
    </dgm:pt>
    <dgm:pt modelId="{0BAA2192-2031-43BF-9522-F3587B840D98}" type="sibTrans" cxnId="{9C1F15AA-2ECD-4448-A59F-F96ED129E671}">
      <dgm:prSet/>
      <dgm:spPr/>
      <dgm:t>
        <a:bodyPr/>
        <a:lstStyle/>
        <a:p>
          <a:endParaRPr lang="en-US"/>
        </a:p>
      </dgm:t>
    </dgm:pt>
    <dgm:pt modelId="{964CDFC2-FF7E-4163-BB85-EE7D6B8A3EDD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/>
            <a:t>JAMINAN HARI TUA (JHT)</a:t>
          </a:r>
          <a:endParaRPr lang="en-US" b="1" dirty="0"/>
        </a:p>
      </dgm:t>
    </dgm:pt>
    <dgm:pt modelId="{B5374EDB-04EF-4B52-91BD-162C74FE84D7}" type="parTrans" cxnId="{AC870D50-B947-402A-B059-12AF497DEF15}">
      <dgm:prSet/>
      <dgm:spPr/>
      <dgm:t>
        <a:bodyPr/>
        <a:lstStyle/>
        <a:p>
          <a:endParaRPr lang="en-US"/>
        </a:p>
      </dgm:t>
    </dgm:pt>
    <dgm:pt modelId="{EF6E4CA5-CA91-447D-B534-6A5ADD68BBF3}" type="sibTrans" cxnId="{AC870D50-B947-402A-B059-12AF497DEF15}">
      <dgm:prSet/>
      <dgm:spPr/>
      <dgm:t>
        <a:bodyPr/>
        <a:lstStyle/>
        <a:p>
          <a:endParaRPr lang="en-US"/>
        </a:p>
      </dgm:t>
    </dgm:pt>
    <dgm:pt modelId="{84C83D74-6975-48A1-8160-F0FB0A8BA13C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smtClean="0"/>
            <a:t>JAMINAN PENSIUN</a:t>
          </a:r>
          <a:endParaRPr lang="id-ID" b="1" dirty="0" smtClean="0"/>
        </a:p>
        <a:p>
          <a:r>
            <a:rPr lang="id-ID" b="1" dirty="0" smtClean="0"/>
            <a:t>(JP)</a:t>
          </a:r>
          <a:endParaRPr lang="en-US" b="1" dirty="0"/>
        </a:p>
      </dgm:t>
    </dgm:pt>
    <dgm:pt modelId="{683CEDD4-8B2E-4A62-9110-3F1EA0DB5459}" type="parTrans" cxnId="{F52AFC0B-A3D4-459E-A61E-9A05822FB083}">
      <dgm:prSet/>
      <dgm:spPr/>
      <dgm:t>
        <a:bodyPr/>
        <a:lstStyle/>
        <a:p>
          <a:endParaRPr lang="en-US"/>
        </a:p>
      </dgm:t>
    </dgm:pt>
    <dgm:pt modelId="{47DAB2CD-7EAC-4ED8-B958-40C0881D5EED}" type="sibTrans" cxnId="{F52AFC0B-A3D4-459E-A61E-9A05822FB083}">
      <dgm:prSet/>
      <dgm:spPr/>
      <dgm:t>
        <a:bodyPr/>
        <a:lstStyle/>
        <a:p>
          <a:endParaRPr lang="en-US"/>
        </a:p>
      </dgm:t>
    </dgm:pt>
    <dgm:pt modelId="{4D03B3A4-D2AB-4DB3-B70F-2BEE5E1BE81D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 smtClean="0"/>
            <a:t>JAMINAN KECELAKAAN KERJA</a:t>
          </a:r>
        </a:p>
        <a:p>
          <a:r>
            <a:rPr lang="en-US" b="1" dirty="0" smtClean="0"/>
            <a:t>(JKK)</a:t>
          </a:r>
          <a:endParaRPr lang="en-US" b="1" dirty="0"/>
        </a:p>
      </dgm:t>
    </dgm:pt>
    <dgm:pt modelId="{C17F4DB9-8EA3-4B4D-A545-4CE5C507D07A}" type="parTrans" cxnId="{250BC5D7-F82E-459B-A5D0-F37E46A978E1}">
      <dgm:prSet/>
      <dgm:spPr/>
      <dgm:t>
        <a:bodyPr/>
        <a:lstStyle/>
        <a:p>
          <a:endParaRPr lang="en-US"/>
        </a:p>
      </dgm:t>
    </dgm:pt>
    <dgm:pt modelId="{E77C968F-F8FB-4767-9D4C-5F69B1565A58}" type="sibTrans" cxnId="{250BC5D7-F82E-459B-A5D0-F37E46A978E1}">
      <dgm:prSet/>
      <dgm:spPr/>
      <dgm:t>
        <a:bodyPr/>
        <a:lstStyle/>
        <a:p>
          <a:endParaRPr lang="en-US"/>
        </a:p>
      </dgm:t>
    </dgm:pt>
    <dgm:pt modelId="{2B3C6AE2-8D29-427D-A534-9E591F862FC6}">
      <dgm:prSet phldrT="[Text]"/>
      <dgm:spPr>
        <a:solidFill>
          <a:srgbClr val="7030A0"/>
        </a:solidFill>
      </dgm:spPr>
      <dgm:t>
        <a:bodyPr/>
        <a:lstStyle/>
        <a:p>
          <a:r>
            <a:rPr lang="en-US" b="1" dirty="0" smtClean="0"/>
            <a:t>JAMINAN KEMATIAN</a:t>
          </a:r>
          <a:endParaRPr lang="id-ID" b="1" dirty="0" smtClean="0"/>
        </a:p>
        <a:p>
          <a:r>
            <a:rPr lang="id-ID" b="1" dirty="0" smtClean="0"/>
            <a:t>(JK)</a:t>
          </a:r>
          <a:endParaRPr lang="en-US" b="1" dirty="0"/>
        </a:p>
      </dgm:t>
    </dgm:pt>
    <dgm:pt modelId="{1C482530-1AE7-4DC7-81CF-B91F67CB4A96}" type="parTrans" cxnId="{CC21BE06-3644-4A52-9E0D-0C497A2D445B}">
      <dgm:prSet/>
      <dgm:spPr/>
      <dgm:t>
        <a:bodyPr/>
        <a:lstStyle/>
        <a:p>
          <a:endParaRPr lang="en-US"/>
        </a:p>
      </dgm:t>
    </dgm:pt>
    <dgm:pt modelId="{22A45142-101F-401C-A4DE-D62C1256CC05}" type="sibTrans" cxnId="{CC21BE06-3644-4A52-9E0D-0C497A2D445B}">
      <dgm:prSet/>
      <dgm:spPr/>
      <dgm:t>
        <a:bodyPr/>
        <a:lstStyle/>
        <a:p>
          <a:endParaRPr lang="en-US"/>
        </a:p>
      </dgm:t>
    </dgm:pt>
    <dgm:pt modelId="{8CB008D6-6045-4FE7-8632-50FA09ADBBBE}" type="pres">
      <dgm:prSet presAssocID="{817376B0-4039-421B-936F-CE3E208858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5F6A68-3AA5-4AF6-B249-208DC942F6E8}" type="pres">
      <dgm:prSet presAssocID="{3E0C47EE-76A2-45D6-BFEE-B7833B78BCD7}" presName="centerShape" presStyleLbl="node0" presStyleIdx="0" presStyleCnt="1"/>
      <dgm:spPr/>
      <dgm:t>
        <a:bodyPr/>
        <a:lstStyle/>
        <a:p>
          <a:endParaRPr lang="en-US"/>
        </a:p>
      </dgm:t>
    </dgm:pt>
    <dgm:pt modelId="{86C0991D-2427-471A-A060-F750DD6A9922}" type="pres">
      <dgm:prSet presAssocID="{964CDFC2-FF7E-4163-BB85-EE7D6B8A3ED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DA1DF-9FD1-4F2A-82DE-832A5EFF3ABF}" type="pres">
      <dgm:prSet presAssocID="{964CDFC2-FF7E-4163-BB85-EE7D6B8A3EDD}" presName="dummy" presStyleCnt="0"/>
      <dgm:spPr/>
    </dgm:pt>
    <dgm:pt modelId="{342641E3-948B-4D0F-8A36-5A70E19B97DB}" type="pres">
      <dgm:prSet presAssocID="{EF6E4CA5-CA91-447D-B534-6A5ADD68BBF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226CD40C-A310-4981-8BBC-78E4319C9AEB}" type="pres">
      <dgm:prSet presAssocID="{84C83D74-6975-48A1-8160-F0FB0A8BA1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E140CA-E737-47D5-8EAA-1839F7E9594D}" type="pres">
      <dgm:prSet presAssocID="{84C83D74-6975-48A1-8160-F0FB0A8BA13C}" presName="dummy" presStyleCnt="0"/>
      <dgm:spPr/>
    </dgm:pt>
    <dgm:pt modelId="{F1005F31-2FC9-467F-93AA-0073E43F1F66}" type="pres">
      <dgm:prSet presAssocID="{47DAB2CD-7EAC-4ED8-B958-40C0881D5EE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8BB48AE-B426-44F8-934C-2DDB97AC9861}" type="pres">
      <dgm:prSet presAssocID="{4D03B3A4-D2AB-4DB3-B70F-2BEE5E1BE8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E451D-C97A-48B9-BAAD-7C2A02DD293C}" type="pres">
      <dgm:prSet presAssocID="{4D03B3A4-D2AB-4DB3-B70F-2BEE5E1BE81D}" presName="dummy" presStyleCnt="0"/>
      <dgm:spPr/>
    </dgm:pt>
    <dgm:pt modelId="{B4F556D7-C313-4D82-8C7B-02D15E101736}" type="pres">
      <dgm:prSet presAssocID="{E77C968F-F8FB-4767-9D4C-5F69B1565A5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36C7B52-579C-41A1-973D-E86D1251F4D9}" type="pres">
      <dgm:prSet presAssocID="{2B3C6AE2-8D29-427D-A534-9E591F862FC6}" presName="node" presStyleLbl="node1" presStyleIdx="3" presStyleCnt="4" custRadScaleRad="98235" custRadScaleInc="1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C5E4B-78B3-4C36-9D25-802C997A9C57}" type="pres">
      <dgm:prSet presAssocID="{2B3C6AE2-8D29-427D-A534-9E591F862FC6}" presName="dummy" presStyleCnt="0"/>
      <dgm:spPr/>
    </dgm:pt>
    <dgm:pt modelId="{11AFAD4D-2FCA-43B9-BEBD-884ACF93436A}" type="pres">
      <dgm:prSet presAssocID="{22A45142-101F-401C-A4DE-D62C1256CC05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CD0ED67-4E01-4281-BD6E-3BC9A029C106}" type="presOf" srcId="{2B3C6AE2-8D29-427D-A534-9E591F862FC6}" destId="{536C7B52-579C-41A1-973D-E86D1251F4D9}" srcOrd="0" destOrd="0" presId="urn:microsoft.com/office/officeart/2005/8/layout/radial6"/>
    <dgm:cxn modelId="{ACB9FE47-399B-4595-8CE7-C1A5C5F0900E}" type="presOf" srcId="{E77C968F-F8FB-4767-9D4C-5F69B1565A58}" destId="{B4F556D7-C313-4D82-8C7B-02D15E101736}" srcOrd="0" destOrd="0" presId="urn:microsoft.com/office/officeart/2005/8/layout/radial6"/>
    <dgm:cxn modelId="{09B01D69-063C-4E7D-B179-B0CF9772FBD2}" type="presOf" srcId="{4D03B3A4-D2AB-4DB3-B70F-2BEE5E1BE81D}" destId="{48BB48AE-B426-44F8-934C-2DDB97AC9861}" srcOrd="0" destOrd="0" presId="urn:microsoft.com/office/officeart/2005/8/layout/radial6"/>
    <dgm:cxn modelId="{9C1F15AA-2ECD-4448-A59F-F96ED129E671}" srcId="{817376B0-4039-421B-936F-CE3E208858F7}" destId="{3E0C47EE-76A2-45D6-BFEE-B7833B78BCD7}" srcOrd="0" destOrd="0" parTransId="{44CB60E5-FECE-4B81-B031-EEA17400A9A6}" sibTransId="{0BAA2192-2031-43BF-9522-F3587B840D98}"/>
    <dgm:cxn modelId="{CC21BE06-3644-4A52-9E0D-0C497A2D445B}" srcId="{3E0C47EE-76A2-45D6-BFEE-B7833B78BCD7}" destId="{2B3C6AE2-8D29-427D-A534-9E591F862FC6}" srcOrd="3" destOrd="0" parTransId="{1C482530-1AE7-4DC7-81CF-B91F67CB4A96}" sibTransId="{22A45142-101F-401C-A4DE-D62C1256CC05}"/>
    <dgm:cxn modelId="{EEF6918B-0F47-4BC3-B8E8-168EE3D2758A}" type="presOf" srcId="{22A45142-101F-401C-A4DE-D62C1256CC05}" destId="{11AFAD4D-2FCA-43B9-BEBD-884ACF93436A}" srcOrd="0" destOrd="0" presId="urn:microsoft.com/office/officeart/2005/8/layout/radial6"/>
    <dgm:cxn modelId="{8678DE60-06BD-48EA-BAAD-AB390199232B}" type="presOf" srcId="{84C83D74-6975-48A1-8160-F0FB0A8BA13C}" destId="{226CD40C-A310-4981-8BBC-78E4319C9AEB}" srcOrd="0" destOrd="0" presId="urn:microsoft.com/office/officeart/2005/8/layout/radial6"/>
    <dgm:cxn modelId="{250BC5D7-F82E-459B-A5D0-F37E46A978E1}" srcId="{3E0C47EE-76A2-45D6-BFEE-B7833B78BCD7}" destId="{4D03B3A4-D2AB-4DB3-B70F-2BEE5E1BE81D}" srcOrd="2" destOrd="0" parTransId="{C17F4DB9-8EA3-4B4D-A545-4CE5C507D07A}" sibTransId="{E77C968F-F8FB-4767-9D4C-5F69B1565A58}"/>
    <dgm:cxn modelId="{4958DA0D-8729-4C20-9317-B299580351EB}" type="presOf" srcId="{3E0C47EE-76A2-45D6-BFEE-B7833B78BCD7}" destId="{575F6A68-3AA5-4AF6-B249-208DC942F6E8}" srcOrd="0" destOrd="0" presId="urn:microsoft.com/office/officeart/2005/8/layout/radial6"/>
    <dgm:cxn modelId="{5E7C76A5-09F1-464B-B10B-2DD5346738D3}" type="presOf" srcId="{964CDFC2-FF7E-4163-BB85-EE7D6B8A3EDD}" destId="{86C0991D-2427-471A-A060-F750DD6A9922}" srcOrd="0" destOrd="0" presId="urn:microsoft.com/office/officeart/2005/8/layout/radial6"/>
    <dgm:cxn modelId="{F52AFC0B-A3D4-459E-A61E-9A05822FB083}" srcId="{3E0C47EE-76A2-45D6-BFEE-B7833B78BCD7}" destId="{84C83D74-6975-48A1-8160-F0FB0A8BA13C}" srcOrd="1" destOrd="0" parTransId="{683CEDD4-8B2E-4A62-9110-3F1EA0DB5459}" sibTransId="{47DAB2CD-7EAC-4ED8-B958-40C0881D5EED}"/>
    <dgm:cxn modelId="{39B868E1-3C9B-470B-A746-AA535E21A281}" type="presOf" srcId="{47DAB2CD-7EAC-4ED8-B958-40C0881D5EED}" destId="{F1005F31-2FC9-467F-93AA-0073E43F1F66}" srcOrd="0" destOrd="0" presId="urn:microsoft.com/office/officeart/2005/8/layout/radial6"/>
    <dgm:cxn modelId="{6965EF79-83AF-4507-8C91-0D6C3FC248B9}" type="presOf" srcId="{EF6E4CA5-CA91-447D-B534-6A5ADD68BBF3}" destId="{342641E3-948B-4D0F-8A36-5A70E19B97DB}" srcOrd="0" destOrd="0" presId="urn:microsoft.com/office/officeart/2005/8/layout/radial6"/>
    <dgm:cxn modelId="{AC870D50-B947-402A-B059-12AF497DEF15}" srcId="{3E0C47EE-76A2-45D6-BFEE-B7833B78BCD7}" destId="{964CDFC2-FF7E-4163-BB85-EE7D6B8A3EDD}" srcOrd="0" destOrd="0" parTransId="{B5374EDB-04EF-4B52-91BD-162C74FE84D7}" sibTransId="{EF6E4CA5-CA91-447D-B534-6A5ADD68BBF3}"/>
    <dgm:cxn modelId="{E2E52C68-4F86-43C3-AEF3-F7A64E96F5B2}" type="presOf" srcId="{817376B0-4039-421B-936F-CE3E208858F7}" destId="{8CB008D6-6045-4FE7-8632-50FA09ADBBBE}" srcOrd="0" destOrd="0" presId="urn:microsoft.com/office/officeart/2005/8/layout/radial6"/>
    <dgm:cxn modelId="{C4E81F3C-ADFF-4B3B-80D3-3508348BA6B9}" type="presParOf" srcId="{8CB008D6-6045-4FE7-8632-50FA09ADBBBE}" destId="{575F6A68-3AA5-4AF6-B249-208DC942F6E8}" srcOrd="0" destOrd="0" presId="urn:microsoft.com/office/officeart/2005/8/layout/radial6"/>
    <dgm:cxn modelId="{F3004C6B-5885-47B3-944A-C1D15C293CD8}" type="presParOf" srcId="{8CB008D6-6045-4FE7-8632-50FA09ADBBBE}" destId="{86C0991D-2427-471A-A060-F750DD6A9922}" srcOrd="1" destOrd="0" presId="urn:microsoft.com/office/officeart/2005/8/layout/radial6"/>
    <dgm:cxn modelId="{6E1E20AA-FBD2-4125-B943-8117EF6CDE39}" type="presParOf" srcId="{8CB008D6-6045-4FE7-8632-50FA09ADBBBE}" destId="{3D6DA1DF-9FD1-4F2A-82DE-832A5EFF3ABF}" srcOrd="2" destOrd="0" presId="urn:microsoft.com/office/officeart/2005/8/layout/radial6"/>
    <dgm:cxn modelId="{D125FB26-B96D-4847-8AD8-139EDC15905E}" type="presParOf" srcId="{8CB008D6-6045-4FE7-8632-50FA09ADBBBE}" destId="{342641E3-948B-4D0F-8A36-5A70E19B97DB}" srcOrd="3" destOrd="0" presId="urn:microsoft.com/office/officeart/2005/8/layout/radial6"/>
    <dgm:cxn modelId="{F3AECBFF-516D-47AD-8C82-91D5A33C17EC}" type="presParOf" srcId="{8CB008D6-6045-4FE7-8632-50FA09ADBBBE}" destId="{226CD40C-A310-4981-8BBC-78E4319C9AEB}" srcOrd="4" destOrd="0" presId="urn:microsoft.com/office/officeart/2005/8/layout/radial6"/>
    <dgm:cxn modelId="{53EE4B71-2FDB-4A95-BED0-DADEAEE31B7A}" type="presParOf" srcId="{8CB008D6-6045-4FE7-8632-50FA09ADBBBE}" destId="{75E140CA-E737-47D5-8EAA-1839F7E9594D}" srcOrd="5" destOrd="0" presId="urn:microsoft.com/office/officeart/2005/8/layout/radial6"/>
    <dgm:cxn modelId="{F266DDF6-619A-48FD-ABB6-0CF5FAB6EF42}" type="presParOf" srcId="{8CB008D6-6045-4FE7-8632-50FA09ADBBBE}" destId="{F1005F31-2FC9-467F-93AA-0073E43F1F66}" srcOrd="6" destOrd="0" presId="urn:microsoft.com/office/officeart/2005/8/layout/radial6"/>
    <dgm:cxn modelId="{39156E69-92FD-4185-9844-0FB255471BC6}" type="presParOf" srcId="{8CB008D6-6045-4FE7-8632-50FA09ADBBBE}" destId="{48BB48AE-B426-44F8-934C-2DDB97AC9861}" srcOrd="7" destOrd="0" presId="urn:microsoft.com/office/officeart/2005/8/layout/radial6"/>
    <dgm:cxn modelId="{3119AA1C-65CA-4C99-8BA9-F5400A43E053}" type="presParOf" srcId="{8CB008D6-6045-4FE7-8632-50FA09ADBBBE}" destId="{B55E451D-C97A-48B9-BAAD-7C2A02DD293C}" srcOrd="8" destOrd="0" presId="urn:microsoft.com/office/officeart/2005/8/layout/radial6"/>
    <dgm:cxn modelId="{9B4FED88-DBA9-4A44-8F3C-E4AAC9E9271F}" type="presParOf" srcId="{8CB008D6-6045-4FE7-8632-50FA09ADBBBE}" destId="{B4F556D7-C313-4D82-8C7B-02D15E101736}" srcOrd="9" destOrd="0" presId="urn:microsoft.com/office/officeart/2005/8/layout/radial6"/>
    <dgm:cxn modelId="{B4933560-4AE7-4FE0-A48E-3E6892EEC66F}" type="presParOf" srcId="{8CB008D6-6045-4FE7-8632-50FA09ADBBBE}" destId="{536C7B52-579C-41A1-973D-E86D1251F4D9}" srcOrd="10" destOrd="0" presId="urn:microsoft.com/office/officeart/2005/8/layout/radial6"/>
    <dgm:cxn modelId="{21C421B1-BE6E-4653-99C0-1525238C10C6}" type="presParOf" srcId="{8CB008D6-6045-4FE7-8632-50FA09ADBBBE}" destId="{2DDC5E4B-78B3-4C36-9D25-802C997A9C57}" srcOrd="11" destOrd="0" presId="urn:microsoft.com/office/officeart/2005/8/layout/radial6"/>
    <dgm:cxn modelId="{B900620F-EA12-4DF4-B2CF-2FF081EFB43A}" type="presParOf" srcId="{8CB008D6-6045-4FE7-8632-50FA09ADBBBE}" destId="{11AFAD4D-2FCA-43B9-BEBD-884ACF93436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41861-0721-4203-8021-EC7B224A80B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048C356-70AA-4898-925F-8B919F83F982}">
      <dgm:prSet phldrT="[Text]" custT="1"/>
      <dgm:spPr/>
      <dgm:t>
        <a:bodyPr/>
        <a:lstStyle/>
        <a:p>
          <a:r>
            <a:rPr lang="id-ID" sz="1600" dirty="0" smtClean="0"/>
            <a:t>MANFAAT PENSIUN </a:t>
          </a:r>
          <a:endParaRPr lang="en-US" sz="1600" dirty="0" smtClean="0"/>
        </a:p>
        <a:p>
          <a:r>
            <a:rPr lang="id-ID" sz="1600" dirty="0" smtClean="0"/>
            <a:t>HARI TUA</a:t>
          </a:r>
          <a:endParaRPr lang="id-ID" sz="1600" dirty="0"/>
        </a:p>
      </dgm:t>
    </dgm:pt>
    <dgm:pt modelId="{7E109B63-6BE7-40B7-AA38-B5B15B3FC159}" type="parTrans" cxnId="{A68A7167-AB11-459C-9A90-221939805A8C}">
      <dgm:prSet/>
      <dgm:spPr/>
      <dgm:t>
        <a:bodyPr/>
        <a:lstStyle/>
        <a:p>
          <a:endParaRPr lang="id-ID"/>
        </a:p>
      </dgm:t>
    </dgm:pt>
    <dgm:pt modelId="{041CCAF8-ABEB-4266-AD3E-E5E1BA25FC4C}" type="sibTrans" cxnId="{A68A7167-AB11-459C-9A90-221939805A8C}">
      <dgm:prSet/>
      <dgm:spPr/>
      <dgm:t>
        <a:bodyPr/>
        <a:lstStyle/>
        <a:p>
          <a:endParaRPr lang="id-ID"/>
        </a:p>
      </dgm:t>
    </dgm:pt>
    <dgm:pt modelId="{3BAEAAE5-0148-48FE-A099-82455721C9EB}">
      <dgm:prSet phldrT="[Text]" custT="1"/>
      <dgm:spPr/>
      <dgm:t>
        <a:bodyPr/>
        <a:lstStyle/>
        <a:p>
          <a:r>
            <a:rPr lang="id-ID" sz="1600" dirty="0" smtClean="0"/>
            <a:t>MANFAAT PENSIUN CACAT TOTAL TETAP</a:t>
          </a:r>
          <a:endParaRPr lang="id-ID" sz="1600" dirty="0"/>
        </a:p>
      </dgm:t>
    </dgm:pt>
    <dgm:pt modelId="{233264A3-7126-456D-B05F-29F37F1C5144}" type="parTrans" cxnId="{453CC177-FD81-4453-9942-5327B9D23D21}">
      <dgm:prSet/>
      <dgm:spPr/>
      <dgm:t>
        <a:bodyPr/>
        <a:lstStyle/>
        <a:p>
          <a:endParaRPr lang="id-ID"/>
        </a:p>
      </dgm:t>
    </dgm:pt>
    <dgm:pt modelId="{1802DC53-9CA7-46E5-9439-D0F24C04BDCE}" type="sibTrans" cxnId="{453CC177-FD81-4453-9942-5327B9D23D21}">
      <dgm:prSet/>
      <dgm:spPr/>
      <dgm:t>
        <a:bodyPr/>
        <a:lstStyle/>
        <a:p>
          <a:endParaRPr lang="id-ID"/>
        </a:p>
      </dgm:t>
    </dgm:pt>
    <dgm:pt modelId="{54050A5D-54CB-426C-AD38-5E38A8EA9FB5}">
      <dgm:prSet phldrT="[Text]" custT="1"/>
      <dgm:spPr/>
      <dgm:t>
        <a:bodyPr/>
        <a:lstStyle/>
        <a:p>
          <a:r>
            <a:rPr lang="id-ID" sz="1600" dirty="0" smtClean="0"/>
            <a:t>MANFAAT PENSIUN JANDA / DUDA</a:t>
          </a:r>
          <a:endParaRPr lang="id-ID" sz="1600" dirty="0"/>
        </a:p>
      </dgm:t>
    </dgm:pt>
    <dgm:pt modelId="{7BB5897B-E382-4911-9D44-6B58746CDF7E}" type="parTrans" cxnId="{6B92A566-92D0-4E5A-8A90-8E9DC8BFB948}">
      <dgm:prSet/>
      <dgm:spPr/>
      <dgm:t>
        <a:bodyPr/>
        <a:lstStyle/>
        <a:p>
          <a:endParaRPr lang="id-ID"/>
        </a:p>
      </dgm:t>
    </dgm:pt>
    <dgm:pt modelId="{C6E7C3E5-CC45-4B34-92E7-17434BD6E243}" type="sibTrans" cxnId="{6B92A566-92D0-4E5A-8A90-8E9DC8BFB948}">
      <dgm:prSet/>
      <dgm:spPr/>
      <dgm:t>
        <a:bodyPr/>
        <a:lstStyle/>
        <a:p>
          <a:endParaRPr lang="id-ID"/>
        </a:p>
      </dgm:t>
    </dgm:pt>
    <dgm:pt modelId="{F2DCF4C9-A048-4D4E-8AFD-6987578F55D5}">
      <dgm:prSet phldrT="[Text]" custT="1"/>
      <dgm:spPr/>
      <dgm:t>
        <a:bodyPr/>
        <a:lstStyle/>
        <a:p>
          <a:r>
            <a:rPr lang="id-ID" sz="1600" dirty="0" smtClean="0"/>
            <a:t>MANFAAT PENSIUN ANAK</a:t>
          </a:r>
          <a:endParaRPr lang="id-ID" sz="1600" dirty="0"/>
        </a:p>
      </dgm:t>
    </dgm:pt>
    <dgm:pt modelId="{F0A990DB-5F0D-4E3A-81A0-926EFE7D554C}" type="parTrans" cxnId="{782182AC-30EC-4371-B5B7-8E9C135ECC7C}">
      <dgm:prSet/>
      <dgm:spPr/>
      <dgm:t>
        <a:bodyPr/>
        <a:lstStyle/>
        <a:p>
          <a:endParaRPr lang="id-ID"/>
        </a:p>
      </dgm:t>
    </dgm:pt>
    <dgm:pt modelId="{5224D243-AD69-426D-A642-E7852080C489}" type="sibTrans" cxnId="{782182AC-30EC-4371-B5B7-8E9C135ECC7C}">
      <dgm:prSet/>
      <dgm:spPr/>
      <dgm:t>
        <a:bodyPr/>
        <a:lstStyle/>
        <a:p>
          <a:endParaRPr lang="id-ID"/>
        </a:p>
      </dgm:t>
    </dgm:pt>
    <dgm:pt modelId="{ABF6E5C8-3422-4605-B56E-E3E8437478DB}">
      <dgm:prSet phldrT="[Text]" custT="1"/>
      <dgm:spPr/>
      <dgm:t>
        <a:bodyPr/>
        <a:lstStyle/>
        <a:p>
          <a:r>
            <a:rPr lang="id-ID" sz="1600" dirty="0" smtClean="0"/>
            <a:t>MANFAAT PENSIUN  ORANG TUA</a:t>
          </a:r>
          <a:endParaRPr lang="id-ID" sz="1600" dirty="0"/>
        </a:p>
      </dgm:t>
    </dgm:pt>
    <dgm:pt modelId="{67BBCF99-F5D5-49CD-A200-BD20A3B9BB9F}" type="parTrans" cxnId="{5032CEE0-0DEC-4848-8835-2F103984B72C}">
      <dgm:prSet/>
      <dgm:spPr/>
      <dgm:t>
        <a:bodyPr/>
        <a:lstStyle/>
        <a:p>
          <a:endParaRPr lang="id-ID"/>
        </a:p>
      </dgm:t>
    </dgm:pt>
    <dgm:pt modelId="{6A578F28-4F35-4DAF-8927-6A6BFF9C8E46}" type="sibTrans" cxnId="{5032CEE0-0DEC-4848-8835-2F103984B72C}">
      <dgm:prSet/>
      <dgm:spPr/>
      <dgm:t>
        <a:bodyPr/>
        <a:lstStyle/>
        <a:p>
          <a:endParaRPr lang="id-ID"/>
        </a:p>
      </dgm:t>
    </dgm:pt>
    <dgm:pt modelId="{24529BB9-0B40-4B51-9943-C28F07DAB7C8}" type="pres">
      <dgm:prSet presAssocID="{FB041861-0721-4203-8021-EC7B224A80B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A22779B-2155-49F0-AC6F-3AC4A8BA3D6B}" type="pres">
      <dgm:prSet presAssocID="{F048C356-70AA-4898-925F-8B919F83F982}" presName="composite" presStyleCnt="0"/>
      <dgm:spPr/>
    </dgm:pt>
    <dgm:pt modelId="{32C85C53-0678-42F9-99EA-F6FF6807E8DD}" type="pres">
      <dgm:prSet presAssocID="{F048C356-70AA-4898-925F-8B919F83F982}" presName="rect1" presStyleLbl="trAlignAcc1" presStyleIdx="0" presStyleCnt="5" custLinFactNeighborX="-164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A0FBFB-F490-46AA-B9BF-0D7B69BC9237}" type="pres">
      <dgm:prSet presAssocID="{F048C356-70AA-4898-925F-8B919F83F982}" presName="rect2" presStyleLbl="fgImgPlace1" presStyleIdx="0" presStyleCnt="5" custLinFactX="-98243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8E617D0-5718-4385-BA3A-4C99B8DCD380}" type="pres">
      <dgm:prSet presAssocID="{041CCAF8-ABEB-4266-AD3E-E5E1BA25FC4C}" presName="sibTrans" presStyleCnt="0"/>
      <dgm:spPr/>
    </dgm:pt>
    <dgm:pt modelId="{DAE43354-D882-472A-AC57-001BAA2F0FB6}" type="pres">
      <dgm:prSet presAssocID="{3BAEAAE5-0148-48FE-A099-82455721C9EB}" presName="composite" presStyleCnt="0"/>
      <dgm:spPr/>
    </dgm:pt>
    <dgm:pt modelId="{6079DDD7-A450-42F4-AE6D-D0DB82DA101F}" type="pres">
      <dgm:prSet presAssocID="{3BAEAAE5-0148-48FE-A099-82455721C9EB}" presName="rect1" presStyleLbl="trAlignAcc1" presStyleIdx="1" presStyleCnt="5" custLinFactNeighborX="-29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107522-BECC-44A7-B98F-83ECC3F820E4}" type="pres">
      <dgm:prSet presAssocID="{3BAEAAE5-0148-48FE-A099-82455721C9EB}" presName="rect2" presStyleLbl="fgImgPlace1" presStyleIdx="1" presStyleCnt="5" custLinFactNeighborX="-135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09693FD6-864F-44E2-8F0C-121330820C97}" type="pres">
      <dgm:prSet presAssocID="{1802DC53-9CA7-46E5-9439-D0F24C04BDCE}" presName="sibTrans" presStyleCnt="0"/>
      <dgm:spPr/>
    </dgm:pt>
    <dgm:pt modelId="{DEFD3364-BD70-4D86-B2B5-4A00CF2244C7}" type="pres">
      <dgm:prSet presAssocID="{54050A5D-54CB-426C-AD38-5E38A8EA9FB5}" presName="composite" presStyleCnt="0"/>
      <dgm:spPr/>
    </dgm:pt>
    <dgm:pt modelId="{E0188E4F-6CE3-4441-BB03-33D39E08F538}" type="pres">
      <dgm:prSet presAssocID="{54050A5D-54CB-426C-AD38-5E38A8EA9FB5}" presName="rect1" presStyleLbl="trAlignAcc1" presStyleIdx="2" presStyleCnt="5" custLinFactNeighborX="-295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8C9F96-2D3C-435D-876B-80553769B611}" type="pres">
      <dgm:prSet presAssocID="{54050A5D-54CB-426C-AD38-5E38A8EA9FB5}" presName="rect2" presStyleLbl="fgImgPlace1" presStyleIdx="2" presStyleCnt="5" custLinFactNeighborX="-135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4A08C414-6E1D-4323-85F2-ACA8F176DC27}" type="pres">
      <dgm:prSet presAssocID="{C6E7C3E5-CC45-4B34-92E7-17434BD6E243}" presName="sibTrans" presStyleCnt="0"/>
      <dgm:spPr/>
    </dgm:pt>
    <dgm:pt modelId="{42C89EB9-CB59-4F2B-9F38-F4F5D5E9984F}" type="pres">
      <dgm:prSet presAssocID="{F2DCF4C9-A048-4D4E-8AFD-6987578F55D5}" presName="composite" presStyleCnt="0"/>
      <dgm:spPr/>
    </dgm:pt>
    <dgm:pt modelId="{4FE079FC-7FFD-4D49-9DE5-973742AFF7CC}" type="pres">
      <dgm:prSet presAssocID="{F2DCF4C9-A048-4D4E-8AFD-6987578F55D5}" presName="rect1" presStyleLbl="trAlignAcc1" presStyleIdx="3" presStyleCnt="5" custLinFactNeighborX="-2394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FAFCB2-A635-44EC-A413-0B101A3C89B0}" type="pres">
      <dgm:prSet presAssocID="{F2DCF4C9-A048-4D4E-8AFD-6987578F55D5}" presName="rect2" presStyleLbl="fgImgPlace1" presStyleIdx="3" presStyleCnt="5" custLinFactX="-9467" custLinFactNeighborX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B4CF8104-DA31-44C4-911D-A4907E81F701}" type="pres">
      <dgm:prSet presAssocID="{5224D243-AD69-426D-A642-E7852080C489}" presName="sibTrans" presStyleCnt="0"/>
      <dgm:spPr/>
    </dgm:pt>
    <dgm:pt modelId="{7DD157E5-447B-4A98-9C20-64CBA0FE6E26}" type="pres">
      <dgm:prSet presAssocID="{ABF6E5C8-3422-4605-B56E-E3E8437478DB}" presName="composite" presStyleCnt="0"/>
      <dgm:spPr/>
    </dgm:pt>
    <dgm:pt modelId="{0C8F8BF0-C2B7-46EE-88A5-033A1DE7CAF8}" type="pres">
      <dgm:prSet presAssocID="{ABF6E5C8-3422-4605-B56E-E3E8437478DB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7156A64-437A-4C9D-A096-9AAFC354C87B}" type="pres">
      <dgm:prSet presAssocID="{ABF6E5C8-3422-4605-B56E-E3E8437478DB}" presName="rect2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</dgm:ptLst>
  <dgm:cxnLst>
    <dgm:cxn modelId="{A68A7167-AB11-459C-9A90-221939805A8C}" srcId="{FB041861-0721-4203-8021-EC7B224A80BF}" destId="{F048C356-70AA-4898-925F-8B919F83F982}" srcOrd="0" destOrd="0" parTransId="{7E109B63-6BE7-40B7-AA38-B5B15B3FC159}" sibTransId="{041CCAF8-ABEB-4266-AD3E-E5E1BA25FC4C}"/>
    <dgm:cxn modelId="{91FC0531-866E-4314-8B6C-7ACD8C69E54A}" type="presOf" srcId="{ABF6E5C8-3422-4605-B56E-E3E8437478DB}" destId="{0C8F8BF0-C2B7-46EE-88A5-033A1DE7CAF8}" srcOrd="0" destOrd="0" presId="urn:microsoft.com/office/officeart/2008/layout/PictureStrips"/>
    <dgm:cxn modelId="{6B92A566-92D0-4E5A-8A90-8E9DC8BFB948}" srcId="{FB041861-0721-4203-8021-EC7B224A80BF}" destId="{54050A5D-54CB-426C-AD38-5E38A8EA9FB5}" srcOrd="2" destOrd="0" parTransId="{7BB5897B-E382-4911-9D44-6B58746CDF7E}" sibTransId="{C6E7C3E5-CC45-4B34-92E7-17434BD6E243}"/>
    <dgm:cxn modelId="{5032CEE0-0DEC-4848-8835-2F103984B72C}" srcId="{FB041861-0721-4203-8021-EC7B224A80BF}" destId="{ABF6E5C8-3422-4605-B56E-E3E8437478DB}" srcOrd="4" destOrd="0" parTransId="{67BBCF99-F5D5-49CD-A200-BD20A3B9BB9F}" sibTransId="{6A578F28-4F35-4DAF-8927-6A6BFF9C8E46}"/>
    <dgm:cxn modelId="{453CC177-FD81-4453-9942-5327B9D23D21}" srcId="{FB041861-0721-4203-8021-EC7B224A80BF}" destId="{3BAEAAE5-0148-48FE-A099-82455721C9EB}" srcOrd="1" destOrd="0" parTransId="{233264A3-7126-456D-B05F-29F37F1C5144}" sibTransId="{1802DC53-9CA7-46E5-9439-D0F24C04BDCE}"/>
    <dgm:cxn modelId="{C88CF93D-B129-425A-9137-F729FEBC5F0E}" type="presOf" srcId="{F2DCF4C9-A048-4D4E-8AFD-6987578F55D5}" destId="{4FE079FC-7FFD-4D49-9DE5-973742AFF7CC}" srcOrd="0" destOrd="0" presId="urn:microsoft.com/office/officeart/2008/layout/PictureStrips"/>
    <dgm:cxn modelId="{782182AC-30EC-4371-B5B7-8E9C135ECC7C}" srcId="{FB041861-0721-4203-8021-EC7B224A80BF}" destId="{F2DCF4C9-A048-4D4E-8AFD-6987578F55D5}" srcOrd="3" destOrd="0" parTransId="{F0A990DB-5F0D-4E3A-81A0-926EFE7D554C}" sibTransId="{5224D243-AD69-426D-A642-E7852080C489}"/>
    <dgm:cxn modelId="{F44D865F-A0E3-44AE-BD54-58787019430E}" type="presOf" srcId="{54050A5D-54CB-426C-AD38-5E38A8EA9FB5}" destId="{E0188E4F-6CE3-4441-BB03-33D39E08F538}" srcOrd="0" destOrd="0" presId="urn:microsoft.com/office/officeart/2008/layout/PictureStrips"/>
    <dgm:cxn modelId="{9727224F-0131-49A9-82DB-3BF6A29814A3}" type="presOf" srcId="{3BAEAAE5-0148-48FE-A099-82455721C9EB}" destId="{6079DDD7-A450-42F4-AE6D-D0DB82DA101F}" srcOrd="0" destOrd="0" presId="urn:microsoft.com/office/officeart/2008/layout/PictureStrips"/>
    <dgm:cxn modelId="{F0FD58AE-C84D-4E04-99CE-9739CD0A98B7}" type="presOf" srcId="{F048C356-70AA-4898-925F-8B919F83F982}" destId="{32C85C53-0678-42F9-99EA-F6FF6807E8DD}" srcOrd="0" destOrd="0" presId="urn:microsoft.com/office/officeart/2008/layout/PictureStrips"/>
    <dgm:cxn modelId="{9F160448-0604-44AE-AB66-DDE01251095D}" type="presOf" srcId="{FB041861-0721-4203-8021-EC7B224A80BF}" destId="{24529BB9-0B40-4B51-9943-C28F07DAB7C8}" srcOrd="0" destOrd="0" presId="urn:microsoft.com/office/officeart/2008/layout/PictureStrips"/>
    <dgm:cxn modelId="{1943253B-5766-4554-AFBA-92BD75397A78}" type="presParOf" srcId="{24529BB9-0B40-4B51-9943-C28F07DAB7C8}" destId="{6A22779B-2155-49F0-AC6F-3AC4A8BA3D6B}" srcOrd="0" destOrd="0" presId="urn:microsoft.com/office/officeart/2008/layout/PictureStrips"/>
    <dgm:cxn modelId="{ACAE0B5A-40D8-4680-A8DC-25E0FC30917E}" type="presParOf" srcId="{6A22779B-2155-49F0-AC6F-3AC4A8BA3D6B}" destId="{32C85C53-0678-42F9-99EA-F6FF6807E8DD}" srcOrd="0" destOrd="0" presId="urn:microsoft.com/office/officeart/2008/layout/PictureStrips"/>
    <dgm:cxn modelId="{FD944673-1B89-4F48-B8F9-AE28E909D25F}" type="presParOf" srcId="{6A22779B-2155-49F0-AC6F-3AC4A8BA3D6B}" destId="{2CA0FBFB-F490-46AA-B9BF-0D7B69BC9237}" srcOrd="1" destOrd="0" presId="urn:microsoft.com/office/officeart/2008/layout/PictureStrips"/>
    <dgm:cxn modelId="{9350A9E9-3BE5-40F4-A147-4443ACD1E3E5}" type="presParOf" srcId="{24529BB9-0B40-4B51-9943-C28F07DAB7C8}" destId="{18E617D0-5718-4385-BA3A-4C99B8DCD380}" srcOrd="1" destOrd="0" presId="urn:microsoft.com/office/officeart/2008/layout/PictureStrips"/>
    <dgm:cxn modelId="{337AA75A-1CA4-4E6E-A810-59428930509D}" type="presParOf" srcId="{24529BB9-0B40-4B51-9943-C28F07DAB7C8}" destId="{DAE43354-D882-472A-AC57-001BAA2F0FB6}" srcOrd="2" destOrd="0" presId="urn:microsoft.com/office/officeart/2008/layout/PictureStrips"/>
    <dgm:cxn modelId="{6C739B59-9477-4848-A9F2-33E5DF3E736E}" type="presParOf" srcId="{DAE43354-D882-472A-AC57-001BAA2F0FB6}" destId="{6079DDD7-A450-42F4-AE6D-D0DB82DA101F}" srcOrd="0" destOrd="0" presId="urn:microsoft.com/office/officeart/2008/layout/PictureStrips"/>
    <dgm:cxn modelId="{556CD868-7920-460D-A55F-2AFFF1EA33DB}" type="presParOf" srcId="{DAE43354-D882-472A-AC57-001BAA2F0FB6}" destId="{C0107522-BECC-44A7-B98F-83ECC3F820E4}" srcOrd="1" destOrd="0" presId="urn:microsoft.com/office/officeart/2008/layout/PictureStrips"/>
    <dgm:cxn modelId="{D3EBCDEF-940E-449B-88BE-1444C93ADCEA}" type="presParOf" srcId="{24529BB9-0B40-4B51-9943-C28F07DAB7C8}" destId="{09693FD6-864F-44E2-8F0C-121330820C97}" srcOrd="3" destOrd="0" presId="urn:microsoft.com/office/officeart/2008/layout/PictureStrips"/>
    <dgm:cxn modelId="{B981B3DB-F72C-4EBB-9D6D-AD75DA0213C3}" type="presParOf" srcId="{24529BB9-0B40-4B51-9943-C28F07DAB7C8}" destId="{DEFD3364-BD70-4D86-B2B5-4A00CF2244C7}" srcOrd="4" destOrd="0" presId="urn:microsoft.com/office/officeart/2008/layout/PictureStrips"/>
    <dgm:cxn modelId="{BF99B827-2519-42FD-B726-55E5A0DDC8E3}" type="presParOf" srcId="{DEFD3364-BD70-4D86-B2B5-4A00CF2244C7}" destId="{E0188E4F-6CE3-4441-BB03-33D39E08F538}" srcOrd="0" destOrd="0" presId="urn:microsoft.com/office/officeart/2008/layout/PictureStrips"/>
    <dgm:cxn modelId="{24FF1DEB-FA3D-4D6F-A9A4-DA023748F318}" type="presParOf" srcId="{DEFD3364-BD70-4D86-B2B5-4A00CF2244C7}" destId="{6D8C9F96-2D3C-435D-876B-80553769B611}" srcOrd="1" destOrd="0" presId="urn:microsoft.com/office/officeart/2008/layout/PictureStrips"/>
    <dgm:cxn modelId="{398EFF40-1DC1-4CFE-8AFE-4AD846401DC2}" type="presParOf" srcId="{24529BB9-0B40-4B51-9943-C28F07DAB7C8}" destId="{4A08C414-6E1D-4323-85F2-ACA8F176DC27}" srcOrd="5" destOrd="0" presId="urn:microsoft.com/office/officeart/2008/layout/PictureStrips"/>
    <dgm:cxn modelId="{72BCA93C-D9C2-4B44-B368-8CC9B994EC3B}" type="presParOf" srcId="{24529BB9-0B40-4B51-9943-C28F07DAB7C8}" destId="{42C89EB9-CB59-4F2B-9F38-F4F5D5E9984F}" srcOrd="6" destOrd="0" presId="urn:microsoft.com/office/officeart/2008/layout/PictureStrips"/>
    <dgm:cxn modelId="{13CB9881-0BB0-408B-AC5A-5E85CF7CEBC5}" type="presParOf" srcId="{42C89EB9-CB59-4F2B-9F38-F4F5D5E9984F}" destId="{4FE079FC-7FFD-4D49-9DE5-973742AFF7CC}" srcOrd="0" destOrd="0" presId="urn:microsoft.com/office/officeart/2008/layout/PictureStrips"/>
    <dgm:cxn modelId="{758C9364-C1ED-4532-B6A4-2E993D7952D2}" type="presParOf" srcId="{42C89EB9-CB59-4F2B-9F38-F4F5D5E9984F}" destId="{5BFAFCB2-A635-44EC-A413-0B101A3C89B0}" srcOrd="1" destOrd="0" presId="urn:microsoft.com/office/officeart/2008/layout/PictureStrips"/>
    <dgm:cxn modelId="{12CDBACF-E2B7-4A02-B374-E083A8055511}" type="presParOf" srcId="{24529BB9-0B40-4B51-9943-C28F07DAB7C8}" destId="{B4CF8104-DA31-44C4-911D-A4907E81F701}" srcOrd="7" destOrd="0" presId="urn:microsoft.com/office/officeart/2008/layout/PictureStrips"/>
    <dgm:cxn modelId="{D427326B-D11F-49A2-A80F-0365D4CC2687}" type="presParOf" srcId="{24529BB9-0B40-4B51-9943-C28F07DAB7C8}" destId="{7DD157E5-447B-4A98-9C20-64CBA0FE6E26}" srcOrd="8" destOrd="0" presId="urn:microsoft.com/office/officeart/2008/layout/PictureStrips"/>
    <dgm:cxn modelId="{1A2C5E4A-20C3-48AD-99C7-11A590AB87F1}" type="presParOf" srcId="{7DD157E5-447B-4A98-9C20-64CBA0FE6E26}" destId="{0C8F8BF0-C2B7-46EE-88A5-033A1DE7CAF8}" srcOrd="0" destOrd="0" presId="urn:microsoft.com/office/officeart/2008/layout/PictureStrips"/>
    <dgm:cxn modelId="{8BF8321C-F7C4-4907-A858-5AEEB9E10FED}" type="presParOf" srcId="{7DD157E5-447B-4A98-9C20-64CBA0FE6E26}" destId="{D7156A64-437A-4C9D-A096-9AAFC354C87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18E8-00DB-4CA4-99D6-8E10B175B407}" type="doc">
      <dgm:prSet loTypeId="urn:microsoft.com/office/officeart/2005/8/layout/hierarchy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F0A700D-482F-438F-BBE0-69F9663259C7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err="1" smtClean="0"/>
            <a:t>Manfaat</a:t>
          </a:r>
          <a:r>
            <a:rPr lang="en-US" b="1" dirty="0" smtClean="0"/>
            <a:t> </a:t>
          </a:r>
          <a:r>
            <a:rPr lang="en-US" b="1" dirty="0" err="1" smtClean="0"/>
            <a:t>Pensiun</a:t>
          </a:r>
          <a:r>
            <a:rPr lang="en-US" b="1" dirty="0" smtClean="0"/>
            <a:t> </a:t>
          </a:r>
          <a:r>
            <a:rPr lang="en-US" b="1" dirty="0" err="1" smtClean="0"/>
            <a:t>Hari</a:t>
          </a:r>
          <a:r>
            <a:rPr lang="en-US" b="1" dirty="0" smtClean="0"/>
            <a:t> </a:t>
          </a:r>
          <a:r>
            <a:rPr lang="en-US" b="1" dirty="0" err="1" smtClean="0"/>
            <a:t>Tua</a:t>
          </a:r>
          <a:r>
            <a:rPr lang="en-US" b="1" dirty="0" smtClean="0"/>
            <a:t> (MPHT)</a:t>
          </a:r>
          <a:r>
            <a:rPr lang="id-ID" b="1" dirty="0" smtClean="0"/>
            <a:t> </a:t>
          </a:r>
          <a:endParaRPr lang="id-ID" b="1" dirty="0"/>
        </a:p>
      </dgm:t>
    </dgm:pt>
    <dgm:pt modelId="{427C44CF-48EC-4DE8-9142-C74F6453A4E6}" type="parTrans" cxnId="{A957A6BF-53E6-4017-B428-A33A267562A5}">
      <dgm:prSet/>
      <dgm:spPr/>
      <dgm:t>
        <a:bodyPr/>
        <a:lstStyle/>
        <a:p>
          <a:endParaRPr lang="id-ID"/>
        </a:p>
      </dgm:t>
    </dgm:pt>
    <dgm:pt modelId="{BE4CC62F-E3E8-41A8-83F0-FB03D50D4AD8}" type="sibTrans" cxnId="{A957A6BF-53E6-4017-B428-A33A267562A5}">
      <dgm:prSet/>
      <dgm:spPr/>
      <dgm:t>
        <a:bodyPr/>
        <a:lstStyle/>
        <a:p>
          <a:endParaRPr lang="id-ID"/>
        </a:p>
      </dgm:t>
    </dgm:pt>
    <dgm:pt modelId="{2BA12745-8026-49C3-A281-797BA08AA6F6}">
      <dgm:prSet phldrT="[Text]"/>
      <dgm:spPr/>
      <dgm:t>
        <a:bodyPr/>
        <a:lstStyle/>
        <a:p>
          <a:r>
            <a:rPr lang="en-US" dirty="0" err="1" smtClean="0"/>
            <a:t>Masa</a:t>
          </a:r>
          <a:r>
            <a:rPr lang="en-US" dirty="0" smtClean="0"/>
            <a:t> </a:t>
          </a:r>
          <a:r>
            <a:rPr lang="en-US" dirty="0" err="1" smtClean="0"/>
            <a:t>iur</a:t>
          </a:r>
          <a:r>
            <a:rPr lang="en-US" dirty="0" smtClean="0"/>
            <a:t> paling </a:t>
          </a:r>
          <a:r>
            <a:rPr lang="en-US" dirty="0" err="1" smtClean="0"/>
            <a:t>sedikit</a:t>
          </a:r>
          <a:r>
            <a:rPr lang="en-US" dirty="0" smtClean="0"/>
            <a:t> 15 </a:t>
          </a:r>
          <a:r>
            <a:rPr lang="en-US" dirty="0" err="1" smtClean="0"/>
            <a:t>tahun</a:t>
          </a:r>
          <a:r>
            <a:rPr lang="en-US" dirty="0" smtClean="0"/>
            <a:t> </a:t>
          </a:r>
          <a:endParaRPr lang="id-ID" dirty="0"/>
        </a:p>
      </dgm:t>
    </dgm:pt>
    <dgm:pt modelId="{8659F9E1-F290-4CC1-A1BF-6FB8269E28C1}" type="parTrans" cxnId="{2DC7AA9F-751C-4AEF-BB9D-DBC2059F62C0}">
      <dgm:prSet/>
      <dgm:spPr/>
      <dgm:t>
        <a:bodyPr/>
        <a:lstStyle/>
        <a:p>
          <a:endParaRPr lang="id-ID"/>
        </a:p>
      </dgm:t>
    </dgm:pt>
    <dgm:pt modelId="{C1A07E3F-77EF-4402-9903-755F1375A9F7}" type="sibTrans" cxnId="{2DC7AA9F-751C-4AEF-BB9D-DBC2059F62C0}">
      <dgm:prSet/>
      <dgm:spPr/>
      <dgm:t>
        <a:bodyPr/>
        <a:lstStyle/>
        <a:p>
          <a:endParaRPr lang="id-ID"/>
        </a:p>
      </dgm:t>
    </dgm:pt>
    <dgm:pt modelId="{B1C589CE-4D93-4269-9753-01C83ED03CCA}">
      <dgm:prSet phldrT="[Text]"/>
      <dgm:spPr/>
      <dgm:t>
        <a:bodyPr/>
        <a:lstStyle/>
        <a:p>
          <a:r>
            <a:rPr lang="en-US" dirty="0" err="1" smtClean="0"/>
            <a:t>hak</a:t>
          </a:r>
          <a:r>
            <a:rPr lang="en-US" dirty="0" smtClean="0"/>
            <a:t> </a:t>
          </a:r>
          <a:r>
            <a:rPr lang="en-US" dirty="0" err="1" smtClean="0"/>
            <a:t>peserta</a:t>
          </a:r>
          <a:r>
            <a:rPr lang="en-US" dirty="0" smtClean="0"/>
            <a:t> </a:t>
          </a:r>
          <a:r>
            <a:rPr lang="en-US" dirty="0" err="1" smtClean="0"/>
            <a:t>berakhir</a:t>
          </a:r>
          <a:r>
            <a:rPr lang="en-US" dirty="0" smtClean="0"/>
            <a:t> </a:t>
          </a:r>
          <a:r>
            <a:rPr lang="en-US" dirty="0" err="1" smtClean="0"/>
            <a:t>bila</a:t>
          </a:r>
          <a:r>
            <a:rPr lang="en-US" dirty="0" smtClean="0"/>
            <a:t> </a:t>
          </a:r>
          <a:r>
            <a:rPr lang="en-US" dirty="0" err="1" smtClean="0"/>
            <a:t>meninggal</a:t>
          </a:r>
          <a:r>
            <a:rPr lang="en-US" dirty="0" smtClean="0"/>
            <a:t> </a:t>
          </a:r>
          <a:r>
            <a:rPr lang="en-US" dirty="0" err="1" smtClean="0"/>
            <a:t>dunia</a:t>
          </a:r>
          <a:r>
            <a:rPr lang="en-US" dirty="0" smtClean="0"/>
            <a:t>..</a:t>
          </a:r>
        </a:p>
        <a:p>
          <a:r>
            <a:rPr lang="id-ID" dirty="0" smtClean="0"/>
            <a:t>Manfaat  dapat diteruskan menjadi manfaat pensiun janda/duda, manfaat pensiun anak, atau manfaat pensiun orang tua. </a:t>
          </a:r>
          <a:r>
            <a:rPr lang="en-US" dirty="0" smtClean="0"/>
            <a:t> </a:t>
          </a:r>
          <a:endParaRPr lang="id-ID" dirty="0"/>
        </a:p>
      </dgm:t>
    </dgm:pt>
    <dgm:pt modelId="{86EBB247-A8C3-48CA-9461-6FCBC4AEEEF9}" type="parTrans" cxnId="{D553815D-49F7-4501-AF0B-3415EB35C1A2}">
      <dgm:prSet/>
      <dgm:spPr/>
      <dgm:t>
        <a:bodyPr/>
        <a:lstStyle/>
        <a:p>
          <a:endParaRPr lang="id-ID"/>
        </a:p>
      </dgm:t>
    </dgm:pt>
    <dgm:pt modelId="{5696CB38-E13A-4613-BE3D-425CC3AA1AB9}" type="sibTrans" cxnId="{D553815D-49F7-4501-AF0B-3415EB35C1A2}">
      <dgm:prSet/>
      <dgm:spPr/>
      <dgm:t>
        <a:bodyPr/>
        <a:lstStyle/>
        <a:p>
          <a:endParaRPr lang="id-ID"/>
        </a:p>
      </dgm:t>
    </dgm:pt>
    <dgm:pt modelId="{EE66C7B9-852D-47BD-A778-A0B18A4CE6D8}">
      <dgm:prSet phldrT="[Text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b="1" dirty="0" err="1" smtClean="0"/>
            <a:t>Manfaat</a:t>
          </a:r>
          <a:r>
            <a:rPr lang="en-US" b="1" dirty="0" smtClean="0"/>
            <a:t> </a:t>
          </a:r>
          <a:r>
            <a:rPr lang="en-US" b="1" dirty="0" err="1" smtClean="0"/>
            <a:t>Pensiun</a:t>
          </a:r>
          <a:r>
            <a:rPr lang="en-US" b="1" dirty="0" smtClean="0"/>
            <a:t> </a:t>
          </a:r>
          <a:r>
            <a:rPr lang="en-US" b="1" dirty="0" err="1" smtClean="0"/>
            <a:t>Cacat</a:t>
          </a:r>
          <a:r>
            <a:rPr lang="en-US" b="1" dirty="0" smtClean="0"/>
            <a:t> (MPC)</a:t>
          </a:r>
          <a:endParaRPr lang="id-ID" b="1" dirty="0"/>
        </a:p>
      </dgm:t>
    </dgm:pt>
    <dgm:pt modelId="{37FDC35C-F455-4A46-BF02-5C5974593AA9}" type="parTrans" cxnId="{0ED886D3-7C53-4741-8746-6C1D968274E3}">
      <dgm:prSet/>
      <dgm:spPr/>
      <dgm:t>
        <a:bodyPr/>
        <a:lstStyle/>
        <a:p>
          <a:endParaRPr lang="id-ID"/>
        </a:p>
      </dgm:t>
    </dgm:pt>
    <dgm:pt modelId="{B60D0838-9DD6-4162-9F83-3C53C4F12E92}" type="sibTrans" cxnId="{0ED886D3-7C53-4741-8746-6C1D968274E3}">
      <dgm:prSet/>
      <dgm:spPr/>
      <dgm:t>
        <a:bodyPr/>
        <a:lstStyle/>
        <a:p>
          <a:endParaRPr lang="id-ID"/>
        </a:p>
      </dgm:t>
    </dgm:pt>
    <dgm:pt modelId="{A61F4AAE-2912-4E95-BC97-8B3C12801257}">
      <dgm:prSet phldrT="[Text]" custT="1"/>
      <dgm:spPr/>
      <dgm:t>
        <a:bodyPr/>
        <a:lstStyle/>
        <a:p>
          <a:r>
            <a:rPr lang="en-US" sz="1400" dirty="0" err="1" smtClean="0"/>
            <a:t>Menderita</a:t>
          </a:r>
          <a:r>
            <a:rPr lang="en-US" sz="1400" dirty="0" smtClean="0"/>
            <a:t> </a:t>
          </a:r>
          <a:r>
            <a:rPr lang="en-US" sz="1400" dirty="0" err="1" smtClean="0"/>
            <a:t>cacat</a:t>
          </a:r>
          <a:r>
            <a:rPr lang="en-US" sz="1400" dirty="0" smtClean="0"/>
            <a:t> total </a:t>
          </a:r>
          <a:r>
            <a:rPr lang="en-US" sz="1400" dirty="0" err="1" smtClean="0"/>
            <a:t>tetap</a:t>
          </a:r>
          <a:r>
            <a:rPr lang="en-US" sz="1400" dirty="0" smtClean="0"/>
            <a:t>; </a:t>
          </a:r>
          <a:r>
            <a:rPr lang="en-US" sz="1400" dirty="0" err="1" smtClean="0"/>
            <a:t>membayar</a:t>
          </a:r>
          <a:r>
            <a:rPr lang="en-US" sz="1400" dirty="0" smtClean="0"/>
            <a:t> </a:t>
          </a:r>
          <a:r>
            <a:rPr lang="en-US" sz="1400" dirty="0" err="1" smtClean="0"/>
            <a:t>iuran</a:t>
          </a:r>
          <a:r>
            <a:rPr lang="en-US" sz="1400" dirty="0" smtClean="0"/>
            <a:t> </a:t>
          </a:r>
          <a:r>
            <a:rPr lang="en-US" sz="1400" dirty="0" err="1" smtClean="0"/>
            <a:t>dengan</a:t>
          </a:r>
          <a:r>
            <a:rPr lang="en-US" sz="1400" dirty="0" smtClean="0"/>
            <a:t> </a:t>
          </a:r>
          <a:r>
            <a:rPr lang="en-US" sz="1400" i="1" dirty="0" smtClean="0"/>
            <a:t>density rate</a:t>
          </a:r>
          <a:r>
            <a:rPr lang="en-US" sz="1400" dirty="0" smtClean="0"/>
            <a:t> 80% </a:t>
          </a:r>
          <a:r>
            <a:rPr lang="en-US" sz="1400" dirty="0" err="1" smtClean="0"/>
            <a:t>dan</a:t>
          </a:r>
          <a:r>
            <a:rPr lang="en-US" sz="1400" dirty="0" smtClean="0"/>
            <a:t> </a:t>
          </a:r>
          <a:r>
            <a:rPr lang="en-US" sz="1400" dirty="0" err="1" smtClean="0"/>
            <a:t>kejadian</a:t>
          </a:r>
          <a:r>
            <a:rPr lang="en-US" sz="1400" dirty="0" smtClean="0"/>
            <a:t> </a:t>
          </a:r>
          <a:r>
            <a:rPr lang="en-US" sz="1400" dirty="0" err="1" smtClean="0"/>
            <a:t>cacat</a:t>
          </a:r>
          <a:r>
            <a:rPr lang="en-US" sz="1400" dirty="0" smtClean="0"/>
            <a:t> minimal 1 </a:t>
          </a:r>
          <a:r>
            <a:rPr lang="en-US" sz="1400" dirty="0" err="1" smtClean="0"/>
            <a:t>bulan</a:t>
          </a:r>
          <a:r>
            <a:rPr lang="en-US" sz="1400" dirty="0" smtClean="0"/>
            <a:t> </a:t>
          </a:r>
          <a:r>
            <a:rPr lang="en-US" sz="1400" dirty="0" err="1" smtClean="0"/>
            <a:t>sejak</a:t>
          </a:r>
          <a:r>
            <a:rPr lang="en-US" sz="1400" dirty="0" smtClean="0"/>
            <a:t> </a:t>
          </a:r>
          <a:r>
            <a:rPr lang="en-US" sz="1400" dirty="0" err="1" smtClean="0"/>
            <a:t>menjadi</a:t>
          </a:r>
          <a:r>
            <a:rPr lang="en-US" sz="1400" dirty="0" smtClean="0"/>
            <a:t> </a:t>
          </a:r>
          <a:r>
            <a:rPr lang="en-US" sz="1400" dirty="0" err="1" smtClean="0"/>
            <a:t>peserta</a:t>
          </a:r>
          <a:endParaRPr lang="id-ID" sz="1400" dirty="0"/>
        </a:p>
      </dgm:t>
    </dgm:pt>
    <dgm:pt modelId="{FAAC0FC0-34DE-4240-9D6C-E18FA9E8FDF8}" type="parTrans" cxnId="{3F1509BA-A7EF-4BC7-B615-6B1DD4F573B4}">
      <dgm:prSet/>
      <dgm:spPr/>
      <dgm:t>
        <a:bodyPr/>
        <a:lstStyle/>
        <a:p>
          <a:endParaRPr lang="id-ID"/>
        </a:p>
      </dgm:t>
    </dgm:pt>
    <dgm:pt modelId="{A8FACAC9-DF9C-41B4-A553-7E762972781B}" type="sibTrans" cxnId="{3F1509BA-A7EF-4BC7-B615-6B1DD4F573B4}">
      <dgm:prSet/>
      <dgm:spPr/>
      <dgm:t>
        <a:bodyPr/>
        <a:lstStyle/>
        <a:p>
          <a:endParaRPr lang="id-ID"/>
        </a:p>
      </dgm:t>
    </dgm:pt>
    <dgm:pt modelId="{D6379E0C-7E96-44AE-B776-38746D32ED30}">
      <dgm:prSet phldrT="[Text]" custT="1"/>
      <dgm:spPr/>
      <dgm:t>
        <a:bodyPr/>
        <a:lstStyle/>
        <a:p>
          <a:pPr algn="just"/>
          <a:r>
            <a:rPr lang="en-US" sz="1400" dirty="0" err="1" smtClean="0"/>
            <a:t>Hak</a:t>
          </a:r>
          <a:r>
            <a:rPr lang="en-US" sz="1400" dirty="0" smtClean="0"/>
            <a:t> </a:t>
          </a:r>
          <a:r>
            <a:rPr lang="en-US" sz="1400" dirty="0" err="1" smtClean="0"/>
            <a:t>pensiun</a:t>
          </a:r>
          <a:r>
            <a:rPr lang="en-US" sz="1400" dirty="0" smtClean="0"/>
            <a:t> </a:t>
          </a:r>
          <a:r>
            <a:rPr lang="en-US" sz="1400" dirty="0" err="1" smtClean="0"/>
            <a:t>berakhir</a:t>
          </a:r>
          <a:r>
            <a:rPr lang="en-US" sz="1400" dirty="0" smtClean="0"/>
            <a:t> </a:t>
          </a:r>
          <a:r>
            <a:rPr lang="en-US" sz="1400" dirty="0" err="1" smtClean="0"/>
            <a:t>bila</a:t>
          </a:r>
          <a:r>
            <a:rPr lang="en-US" sz="1400" dirty="0" smtClean="0"/>
            <a:t> </a:t>
          </a:r>
          <a:r>
            <a:rPr lang="en-US" sz="1400" dirty="0" err="1" smtClean="0"/>
            <a:t>meninggal</a:t>
          </a:r>
          <a:r>
            <a:rPr lang="en-US" sz="1400" dirty="0" smtClean="0"/>
            <a:t> </a:t>
          </a:r>
          <a:r>
            <a:rPr lang="en-US" sz="1400" dirty="0" err="1" smtClean="0"/>
            <a:t>atau</a:t>
          </a:r>
          <a:r>
            <a:rPr lang="en-US" sz="1400" dirty="0" smtClean="0"/>
            <a:t> </a:t>
          </a:r>
          <a:r>
            <a:rPr lang="en-US" sz="1400" dirty="0" err="1" smtClean="0"/>
            <a:t>bekerja</a:t>
          </a:r>
          <a:r>
            <a:rPr lang="en-US" sz="1400" dirty="0" smtClean="0"/>
            <a:t> </a:t>
          </a:r>
          <a:r>
            <a:rPr lang="en-US" sz="1400" dirty="0" err="1" smtClean="0"/>
            <a:t>kembali</a:t>
          </a:r>
          <a:r>
            <a:rPr lang="en-US" sz="1400" dirty="0" smtClean="0"/>
            <a:t>.</a:t>
          </a:r>
        </a:p>
        <a:p>
          <a:pPr algn="just"/>
          <a:r>
            <a:rPr lang="id-ID" sz="1400" dirty="0" smtClean="0"/>
            <a:t>Manfaat dapat diteruskan menjadi manfaat pensiun janda/duda, manfaat pensiun anak, atau manfaat pensiun orang tua.</a:t>
          </a:r>
        </a:p>
      </dgm:t>
    </dgm:pt>
    <dgm:pt modelId="{2530EC74-8022-40D2-A42E-F5933C51C09F}" type="parTrans" cxnId="{3E93AE12-9292-4F74-B8B7-33D969E20C65}">
      <dgm:prSet/>
      <dgm:spPr/>
      <dgm:t>
        <a:bodyPr/>
        <a:lstStyle/>
        <a:p>
          <a:endParaRPr lang="id-ID"/>
        </a:p>
      </dgm:t>
    </dgm:pt>
    <dgm:pt modelId="{DE6F72E1-38A8-4EA6-A94C-72FCDD923E32}" type="sibTrans" cxnId="{3E93AE12-9292-4F74-B8B7-33D969E20C65}">
      <dgm:prSet/>
      <dgm:spPr/>
      <dgm:t>
        <a:bodyPr/>
        <a:lstStyle/>
        <a:p>
          <a:endParaRPr lang="id-ID"/>
        </a:p>
      </dgm:t>
    </dgm:pt>
    <dgm:pt modelId="{2B896725-0770-40DB-9B79-16755B52276B}" type="pres">
      <dgm:prSet presAssocID="{7B7018E8-00DB-4CA4-99D6-8E10B175B4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FBEA94D-FCF7-4CA2-88E9-6D8506087D71}" type="pres">
      <dgm:prSet presAssocID="{0F0A700D-482F-438F-BBE0-69F9663259C7}" presName="root" presStyleCnt="0"/>
      <dgm:spPr/>
      <dgm:t>
        <a:bodyPr/>
        <a:lstStyle/>
        <a:p>
          <a:endParaRPr lang="id-ID"/>
        </a:p>
      </dgm:t>
    </dgm:pt>
    <dgm:pt modelId="{D16E7834-5114-459C-815A-8C33118F21DE}" type="pres">
      <dgm:prSet presAssocID="{0F0A700D-482F-438F-BBE0-69F9663259C7}" presName="rootComposite" presStyleCnt="0"/>
      <dgm:spPr/>
      <dgm:t>
        <a:bodyPr/>
        <a:lstStyle/>
        <a:p>
          <a:endParaRPr lang="id-ID"/>
        </a:p>
      </dgm:t>
    </dgm:pt>
    <dgm:pt modelId="{D0D54BEB-523F-4F23-841A-9609DE2380EE}" type="pres">
      <dgm:prSet presAssocID="{0F0A700D-482F-438F-BBE0-69F9663259C7}" presName="rootText" presStyleLbl="node1" presStyleIdx="0" presStyleCnt="2"/>
      <dgm:spPr/>
      <dgm:t>
        <a:bodyPr/>
        <a:lstStyle/>
        <a:p>
          <a:endParaRPr lang="id-ID"/>
        </a:p>
      </dgm:t>
    </dgm:pt>
    <dgm:pt modelId="{F96096D7-A3EF-486C-B277-20E7CBD3FB06}" type="pres">
      <dgm:prSet presAssocID="{0F0A700D-482F-438F-BBE0-69F9663259C7}" presName="rootConnector" presStyleLbl="node1" presStyleIdx="0" presStyleCnt="2"/>
      <dgm:spPr/>
      <dgm:t>
        <a:bodyPr/>
        <a:lstStyle/>
        <a:p>
          <a:endParaRPr lang="id-ID"/>
        </a:p>
      </dgm:t>
    </dgm:pt>
    <dgm:pt modelId="{C7CC25E5-3A43-4828-8E10-1216826FC07E}" type="pres">
      <dgm:prSet presAssocID="{0F0A700D-482F-438F-BBE0-69F9663259C7}" presName="childShape" presStyleCnt="0"/>
      <dgm:spPr/>
      <dgm:t>
        <a:bodyPr/>
        <a:lstStyle/>
        <a:p>
          <a:endParaRPr lang="id-ID"/>
        </a:p>
      </dgm:t>
    </dgm:pt>
    <dgm:pt modelId="{64307F28-EF1A-4BCB-AB63-440554BABEEA}" type="pres">
      <dgm:prSet presAssocID="{8659F9E1-F290-4CC1-A1BF-6FB8269E28C1}" presName="Name13" presStyleLbl="parChTrans1D2" presStyleIdx="0" presStyleCnt="4"/>
      <dgm:spPr/>
      <dgm:t>
        <a:bodyPr/>
        <a:lstStyle/>
        <a:p>
          <a:endParaRPr lang="id-ID"/>
        </a:p>
      </dgm:t>
    </dgm:pt>
    <dgm:pt modelId="{1466C719-7D6E-49DE-A27C-C786220051C5}" type="pres">
      <dgm:prSet presAssocID="{2BA12745-8026-49C3-A281-797BA08AA6F6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95A878-A1D9-4287-B112-A4BB68804158}" type="pres">
      <dgm:prSet presAssocID="{86EBB247-A8C3-48CA-9461-6FCBC4AEEEF9}" presName="Name13" presStyleLbl="parChTrans1D2" presStyleIdx="1" presStyleCnt="4"/>
      <dgm:spPr/>
      <dgm:t>
        <a:bodyPr/>
        <a:lstStyle/>
        <a:p>
          <a:endParaRPr lang="id-ID"/>
        </a:p>
      </dgm:t>
    </dgm:pt>
    <dgm:pt modelId="{38E7EB1A-8388-49AE-BECA-F4FC3781DC7A}" type="pres">
      <dgm:prSet presAssocID="{B1C589CE-4D93-4269-9753-01C83ED03CCA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ACB9EF-6339-4288-970F-49E59CCE8CBD}" type="pres">
      <dgm:prSet presAssocID="{EE66C7B9-852D-47BD-A778-A0B18A4CE6D8}" presName="root" presStyleCnt="0"/>
      <dgm:spPr/>
      <dgm:t>
        <a:bodyPr/>
        <a:lstStyle/>
        <a:p>
          <a:endParaRPr lang="id-ID"/>
        </a:p>
      </dgm:t>
    </dgm:pt>
    <dgm:pt modelId="{E74196BD-7901-4444-957A-9DCD48DC014A}" type="pres">
      <dgm:prSet presAssocID="{EE66C7B9-852D-47BD-A778-A0B18A4CE6D8}" presName="rootComposite" presStyleCnt="0"/>
      <dgm:spPr/>
      <dgm:t>
        <a:bodyPr/>
        <a:lstStyle/>
        <a:p>
          <a:endParaRPr lang="id-ID"/>
        </a:p>
      </dgm:t>
    </dgm:pt>
    <dgm:pt modelId="{4965F621-C036-4771-9E27-D16FE064AE31}" type="pres">
      <dgm:prSet presAssocID="{EE66C7B9-852D-47BD-A778-A0B18A4CE6D8}" presName="rootText" presStyleLbl="node1" presStyleIdx="1" presStyleCnt="2"/>
      <dgm:spPr/>
      <dgm:t>
        <a:bodyPr/>
        <a:lstStyle/>
        <a:p>
          <a:endParaRPr lang="id-ID"/>
        </a:p>
      </dgm:t>
    </dgm:pt>
    <dgm:pt modelId="{C246CA48-B718-417C-9332-A70DCE62684C}" type="pres">
      <dgm:prSet presAssocID="{EE66C7B9-852D-47BD-A778-A0B18A4CE6D8}" presName="rootConnector" presStyleLbl="node1" presStyleIdx="1" presStyleCnt="2"/>
      <dgm:spPr/>
      <dgm:t>
        <a:bodyPr/>
        <a:lstStyle/>
        <a:p>
          <a:endParaRPr lang="id-ID"/>
        </a:p>
      </dgm:t>
    </dgm:pt>
    <dgm:pt modelId="{5DFC850C-137E-4F0A-A6AD-B5A141CBA519}" type="pres">
      <dgm:prSet presAssocID="{EE66C7B9-852D-47BD-A778-A0B18A4CE6D8}" presName="childShape" presStyleCnt="0"/>
      <dgm:spPr/>
      <dgm:t>
        <a:bodyPr/>
        <a:lstStyle/>
        <a:p>
          <a:endParaRPr lang="id-ID"/>
        </a:p>
      </dgm:t>
    </dgm:pt>
    <dgm:pt modelId="{3406C0BA-3A80-42E7-9AB5-C52B82C26181}" type="pres">
      <dgm:prSet presAssocID="{FAAC0FC0-34DE-4240-9D6C-E18FA9E8FDF8}" presName="Name13" presStyleLbl="parChTrans1D2" presStyleIdx="2" presStyleCnt="4"/>
      <dgm:spPr/>
      <dgm:t>
        <a:bodyPr/>
        <a:lstStyle/>
        <a:p>
          <a:endParaRPr lang="id-ID"/>
        </a:p>
      </dgm:t>
    </dgm:pt>
    <dgm:pt modelId="{B15F49A9-0B2C-4ECF-AF73-3EB3FC36CE38}" type="pres">
      <dgm:prSet presAssocID="{A61F4AAE-2912-4E95-BC97-8B3C1280125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99DBF2-8632-4543-8509-598E8F0E1EA9}" type="pres">
      <dgm:prSet presAssocID="{2530EC74-8022-40D2-A42E-F5933C51C09F}" presName="Name13" presStyleLbl="parChTrans1D2" presStyleIdx="3" presStyleCnt="4"/>
      <dgm:spPr/>
      <dgm:t>
        <a:bodyPr/>
        <a:lstStyle/>
        <a:p>
          <a:endParaRPr lang="id-ID"/>
        </a:p>
      </dgm:t>
    </dgm:pt>
    <dgm:pt modelId="{9C27A509-8EAE-4B7F-A846-572045CDC7E8}" type="pres">
      <dgm:prSet presAssocID="{D6379E0C-7E96-44AE-B776-38746D32ED30}" presName="childText" presStyleLbl="bgAcc1" presStyleIdx="3" presStyleCnt="4" custScaleX="148254" custScaleY="13155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838629D-65D3-4429-B575-3EADA666103B}" type="presOf" srcId="{2530EC74-8022-40D2-A42E-F5933C51C09F}" destId="{CB99DBF2-8632-4543-8509-598E8F0E1EA9}" srcOrd="0" destOrd="0" presId="urn:microsoft.com/office/officeart/2005/8/layout/hierarchy3"/>
    <dgm:cxn modelId="{993F57F7-87BF-4D62-B08A-64B7A13639DF}" type="presOf" srcId="{EE66C7B9-852D-47BD-A778-A0B18A4CE6D8}" destId="{4965F621-C036-4771-9E27-D16FE064AE31}" srcOrd="0" destOrd="0" presId="urn:microsoft.com/office/officeart/2005/8/layout/hierarchy3"/>
    <dgm:cxn modelId="{9B2CB388-8749-4F1F-8641-0B499570E033}" type="presOf" srcId="{D6379E0C-7E96-44AE-B776-38746D32ED30}" destId="{9C27A509-8EAE-4B7F-A846-572045CDC7E8}" srcOrd="0" destOrd="0" presId="urn:microsoft.com/office/officeart/2005/8/layout/hierarchy3"/>
    <dgm:cxn modelId="{3F1509BA-A7EF-4BC7-B615-6B1DD4F573B4}" srcId="{EE66C7B9-852D-47BD-A778-A0B18A4CE6D8}" destId="{A61F4AAE-2912-4E95-BC97-8B3C12801257}" srcOrd="0" destOrd="0" parTransId="{FAAC0FC0-34DE-4240-9D6C-E18FA9E8FDF8}" sibTransId="{A8FACAC9-DF9C-41B4-A553-7E762972781B}"/>
    <dgm:cxn modelId="{0ED886D3-7C53-4741-8746-6C1D968274E3}" srcId="{7B7018E8-00DB-4CA4-99D6-8E10B175B407}" destId="{EE66C7B9-852D-47BD-A778-A0B18A4CE6D8}" srcOrd="1" destOrd="0" parTransId="{37FDC35C-F455-4A46-BF02-5C5974593AA9}" sibTransId="{B60D0838-9DD6-4162-9F83-3C53C4F12E92}"/>
    <dgm:cxn modelId="{D553815D-49F7-4501-AF0B-3415EB35C1A2}" srcId="{0F0A700D-482F-438F-BBE0-69F9663259C7}" destId="{B1C589CE-4D93-4269-9753-01C83ED03CCA}" srcOrd="1" destOrd="0" parTransId="{86EBB247-A8C3-48CA-9461-6FCBC4AEEEF9}" sibTransId="{5696CB38-E13A-4613-BE3D-425CC3AA1AB9}"/>
    <dgm:cxn modelId="{86DE34AA-2CE0-415C-B7CF-21F062B76025}" type="presOf" srcId="{0F0A700D-482F-438F-BBE0-69F9663259C7}" destId="{D0D54BEB-523F-4F23-841A-9609DE2380EE}" srcOrd="0" destOrd="0" presId="urn:microsoft.com/office/officeart/2005/8/layout/hierarchy3"/>
    <dgm:cxn modelId="{966B9F71-CDBD-42D0-890F-EFF20AC46999}" type="presOf" srcId="{7B7018E8-00DB-4CA4-99D6-8E10B175B407}" destId="{2B896725-0770-40DB-9B79-16755B52276B}" srcOrd="0" destOrd="0" presId="urn:microsoft.com/office/officeart/2005/8/layout/hierarchy3"/>
    <dgm:cxn modelId="{A957A6BF-53E6-4017-B428-A33A267562A5}" srcId="{7B7018E8-00DB-4CA4-99D6-8E10B175B407}" destId="{0F0A700D-482F-438F-BBE0-69F9663259C7}" srcOrd="0" destOrd="0" parTransId="{427C44CF-48EC-4DE8-9142-C74F6453A4E6}" sibTransId="{BE4CC62F-E3E8-41A8-83F0-FB03D50D4AD8}"/>
    <dgm:cxn modelId="{5321CE66-E704-4504-932D-69A485CF966A}" type="presOf" srcId="{FAAC0FC0-34DE-4240-9D6C-E18FA9E8FDF8}" destId="{3406C0BA-3A80-42E7-9AB5-C52B82C26181}" srcOrd="0" destOrd="0" presId="urn:microsoft.com/office/officeart/2005/8/layout/hierarchy3"/>
    <dgm:cxn modelId="{3E93AE12-9292-4F74-B8B7-33D969E20C65}" srcId="{EE66C7B9-852D-47BD-A778-A0B18A4CE6D8}" destId="{D6379E0C-7E96-44AE-B776-38746D32ED30}" srcOrd="1" destOrd="0" parTransId="{2530EC74-8022-40D2-A42E-F5933C51C09F}" sibTransId="{DE6F72E1-38A8-4EA6-A94C-72FCDD923E32}"/>
    <dgm:cxn modelId="{E47B118D-7F9E-4555-B898-004EE3553CA6}" type="presOf" srcId="{86EBB247-A8C3-48CA-9461-6FCBC4AEEEF9}" destId="{1D95A878-A1D9-4287-B112-A4BB68804158}" srcOrd="0" destOrd="0" presId="urn:microsoft.com/office/officeart/2005/8/layout/hierarchy3"/>
    <dgm:cxn modelId="{95E7E6EC-BBB7-47C6-BE1E-CF8996B52D3B}" type="presOf" srcId="{0F0A700D-482F-438F-BBE0-69F9663259C7}" destId="{F96096D7-A3EF-486C-B277-20E7CBD3FB06}" srcOrd="1" destOrd="0" presId="urn:microsoft.com/office/officeart/2005/8/layout/hierarchy3"/>
    <dgm:cxn modelId="{2C43E996-79E5-4281-8E55-FFC18732068D}" type="presOf" srcId="{8659F9E1-F290-4CC1-A1BF-6FB8269E28C1}" destId="{64307F28-EF1A-4BCB-AB63-440554BABEEA}" srcOrd="0" destOrd="0" presId="urn:microsoft.com/office/officeart/2005/8/layout/hierarchy3"/>
    <dgm:cxn modelId="{FF81C15F-CB59-4972-8B28-825E1A0694C4}" type="presOf" srcId="{2BA12745-8026-49C3-A281-797BA08AA6F6}" destId="{1466C719-7D6E-49DE-A27C-C786220051C5}" srcOrd="0" destOrd="0" presId="urn:microsoft.com/office/officeart/2005/8/layout/hierarchy3"/>
    <dgm:cxn modelId="{827F1CC1-1A96-4DB1-BD38-F46C5801A3B5}" type="presOf" srcId="{A61F4AAE-2912-4E95-BC97-8B3C12801257}" destId="{B15F49A9-0B2C-4ECF-AF73-3EB3FC36CE38}" srcOrd="0" destOrd="0" presId="urn:microsoft.com/office/officeart/2005/8/layout/hierarchy3"/>
    <dgm:cxn modelId="{8C9E38A5-F0DC-49C9-93DF-AE2725440B4A}" type="presOf" srcId="{B1C589CE-4D93-4269-9753-01C83ED03CCA}" destId="{38E7EB1A-8388-49AE-BECA-F4FC3781DC7A}" srcOrd="0" destOrd="0" presId="urn:microsoft.com/office/officeart/2005/8/layout/hierarchy3"/>
    <dgm:cxn modelId="{2DC7AA9F-751C-4AEF-BB9D-DBC2059F62C0}" srcId="{0F0A700D-482F-438F-BBE0-69F9663259C7}" destId="{2BA12745-8026-49C3-A281-797BA08AA6F6}" srcOrd="0" destOrd="0" parTransId="{8659F9E1-F290-4CC1-A1BF-6FB8269E28C1}" sibTransId="{C1A07E3F-77EF-4402-9903-755F1375A9F7}"/>
    <dgm:cxn modelId="{6CF49B43-3E0C-4161-9F85-F7BFEB9CDF26}" type="presOf" srcId="{EE66C7B9-852D-47BD-A778-A0B18A4CE6D8}" destId="{C246CA48-B718-417C-9332-A70DCE62684C}" srcOrd="1" destOrd="0" presId="urn:microsoft.com/office/officeart/2005/8/layout/hierarchy3"/>
    <dgm:cxn modelId="{C200EC77-D0C0-40BF-9B0B-93A135EBF07A}" type="presParOf" srcId="{2B896725-0770-40DB-9B79-16755B52276B}" destId="{AFBEA94D-FCF7-4CA2-88E9-6D8506087D71}" srcOrd="0" destOrd="0" presId="urn:microsoft.com/office/officeart/2005/8/layout/hierarchy3"/>
    <dgm:cxn modelId="{CF63189E-55E2-4928-8B20-A022F117383D}" type="presParOf" srcId="{AFBEA94D-FCF7-4CA2-88E9-6D8506087D71}" destId="{D16E7834-5114-459C-815A-8C33118F21DE}" srcOrd="0" destOrd="0" presId="urn:microsoft.com/office/officeart/2005/8/layout/hierarchy3"/>
    <dgm:cxn modelId="{435EE77E-10AE-46FB-864D-27080E9D1830}" type="presParOf" srcId="{D16E7834-5114-459C-815A-8C33118F21DE}" destId="{D0D54BEB-523F-4F23-841A-9609DE2380EE}" srcOrd="0" destOrd="0" presId="urn:microsoft.com/office/officeart/2005/8/layout/hierarchy3"/>
    <dgm:cxn modelId="{5661FE38-144B-43F3-9759-E28122CF4D20}" type="presParOf" srcId="{D16E7834-5114-459C-815A-8C33118F21DE}" destId="{F96096D7-A3EF-486C-B277-20E7CBD3FB06}" srcOrd="1" destOrd="0" presId="urn:microsoft.com/office/officeart/2005/8/layout/hierarchy3"/>
    <dgm:cxn modelId="{DDC2083A-32AD-4A45-915C-FFFB5F9686C6}" type="presParOf" srcId="{AFBEA94D-FCF7-4CA2-88E9-6D8506087D71}" destId="{C7CC25E5-3A43-4828-8E10-1216826FC07E}" srcOrd="1" destOrd="0" presId="urn:microsoft.com/office/officeart/2005/8/layout/hierarchy3"/>
    <dgm:cxn modelId="{DAACDBB8-678B-4B9D-A895-02F0A14BF84D}" type="presParOf" srcId="{C7CC25E5-3A43-4828-8E10-1216826FC07E}" destId="{64307F28-EF1A-4BCB-AB63-440554BABEEA}" srcOrd="0" destOrd="0" presId="urn:microsoft.com/office/officeart/2005/8/layout/hierarchy3"/>
    <dgm:cxn modelId="{B6D58977-4381-4576-A786-F3C2C3387DC9}" type="presParOf" srcId="{C7CC25E5-3A43-4828-8E10-1216826FC07E}" destId="{1466C719-7D6E-49DE-A27C-C786220051C5}" srcOrd="1" destOrd="0" presId="urn:microsoft.com/office/officeart/2005/8/layout/hierarchy3"/>
    <dgm:cxn modelId="{EE375DFA-33C9-43E3-84BE-4F9983C52364}" type="presParOf" srcId="{C7CC25E5-3A43-4828-8E10-1216826FC07E}" destId="{1D95A878-A1D9-4287-B112-A4BB68804158}" srcOrd="2" destOrd="0" presId="urn:microsoft.com/office/officeart/2005/8/layout/hierarchy3"/>
    <dgm:cxn modelId="{D367900B-EB60-4112-A7AA-50B5BC6E3169}" type="presParOf" srcId="{C7CC25E5-3A43-4828-8E10-1216826FC07E}" destId="{38E7EB1A-8388-49AE-BECA-F4FC3781DC7A}" srcOrd="3" destOrd="0" presId="urn:microsoft.com/office/officeart/2005/8/layout/hierarchy3"/>
    <dgm:cxn modelId="{BD9EAEA5-D0CA-4419-A112-9101FEF56260}" type="presParOf" srcId="{2B896725-0770-40DB-9B79-16755B52276B}" destId="{10ACB9EF-6339-4288-970F-49E59CCE8CBD}" srcOrd="1" destOrd="0" presId="urn:microsoft.com/office/officeart/2005/8/layout/hierarchy3"/>
    <dgm:cxn modelId="{D88CE3DF-BDF2-482B-86B1-354C2439D595}" type="presParOf" srcId="{10ACB9EF-6339-4288-970F-49E59CCE8CBD}" destId="{E74196BD-7901-4444-957A-9DCD48DC014A}" srcOrd="0" destOrd="0" presId="urn:microsoft.com/office/officeart/2005/8/layout/hierarchy3"/>
    <dgm:cxn modelId="{6A132C69-7D95-4E55-BAF7-2789961E8C5A}" type="presParOf" srcId="{E74196BD-7901-4444-957A-9DCD48DC014A}" destId="{4965F621-C036-4771-9E27-D16FE064AE31}" srcOrd="0" destOrd="0" presId="urn:microsoft.com/office/officeart/2005/8/layout/hierarchy3"/>
    <dgm:cxn modelId="{03D18673-1FC9-48C3-9DCC-F24C6B63C26F}" type="presParOf" srcId="{E74196BD-7901-4444-957A-9DCD48DC014A}" destId="{C246CA48-B718-417C-9332-A70DCE62684C}" srcOrd="1" destOrd="0" presId="urn:microsoft.com/office/officeart/2005/8/layout/hierarchy3"/>
    <dgm:cxn modelId="{904A2322-F4CA-4C06-93A9-6C5F78F81A83}" type="presParOf" srcId="{10ACB9EF-6339-4288-970F-49E59CCE8CBD}" destId="{5DFC850C-137E-4F0A-A6AD-B5A141CBA519}" srcOrd="1" destOrd="0" presId="urn:microsoft.com/office/officeart/2005/8/layout/hierarchy3"/>
    <dgm:cxn modelId="{0BAC8646-A8D8-4EB9-9552-FDDC8B109ED1}" type="presParOf" srcId="{5DFC850C-137E-4F0A-A6AD-B5A141CBA519}" destId="{3406C0BA-3A80-42E7-9AB5-C52B82C26181}" srcOrd="0" destOrd="0" presId="urn:microsoft.com/office/officeart/2005/8/layout/hierarchy3"/>
    <dgm:cxn modelId="{DE107A19-FBBE-41C9-BA44-17C07AB0146E}" type="presParOf" srcId="{5DFC850C-137E-4F0A-A6AD-B5A141CBA519}" destId="{B15F49A9-0B2C-4ECF-AF73-3EB3FC36CE38}" srcOrd="1" destOrd="0" presId="urn:microsoft.com/office/officeart/2005/8/layout/hierarchy3"/>
    <dgm:cxn modelId="{2DD6DBC2-816D-4183-807C-20604F145BE7}" type="presParOf" srcId="{5DFC850C-137E-4F0A-A6AD-B5A141CBA519}" destId="{CB99DBF2-8632-4543-8509-598E8F0E1EA9}" srcOrd="2" destOrd="0" presId="urn:microsoft.com/office/officeart/2005/8/layout/hierarchy3"/>
    <dgm:cxn modelId="{12E116C6-CCDA-448A-8FF2-A597DC9B933F}" type="presParOf" srcId="{5DFC850C-137E-4F0A-A6AD-B5A141CBA519}" destId="{9C27A509-8EAE-4B7F-A846-572045CDC7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7018E8-00DB-4CA4-99D6-8E10B175B40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F0A700D-482F-438F-BBE0-69F9663259C7}">
      <dgm:prSet phldrT="[Text]"/>
      <dgm:spPr>
        <a:ln>
          <a:noFill/>
        </a:ln>
      </dgm:spPr>
      <dgm:t>
        <a:bodyPr/>
        <a:lstStyle/>
        <a:p>
          <a:r>
            <a:rPr lang="en-US" b="1" dirty="0" err="1" smtClean="0"/>
            <a:t>Manfaat</a:t>
          </a:r>
          <a:r>
            <a:rPr lang="en-US" b="1" dirty="0" smtClean="0"/>
            <a:t> </a:t>
          </a:r>
          <a:r>
            <a:rPr lang="en-US" b="1" dirty="0" err="1" smtClean="0"/>
            <a:t>Pensiun</a:t>
          </a:r>
          <a:r>
            <a:rPr lang="en-US" b="1" dirty="0" smtClean="0"/>
            <a:t> </a:t>
          </a:r>
          <a:r>
            <a:rPr lang="en-US" b="1" dirty="0" err="1" smtClean="0"/>
            <a:t>Janda</a:t>
          </a:r>
          <a:r>
            <a:rPr lang="en-US" b="1" dirty="0" smtClean="0"/>
            <a:t> </a:t>
          </a:r>
          <a:r>
            <a:rPr lang="en-US" b="1" dirty="0" err="1" smtClean="0"/>
            <a:t>atau</a:t>
          </a:r>
          <a:r>
            <a:rPr lang="en-US" b="1" dirty="0" smtClean="0"/>
            <a:t> </a:t>
          </a:r>
          <a:r>
            <a:rPr lang="en-US" b="1" dirty="0" err="1" smtClean="0"/>
            <a:t>Duda</a:t>
          </a:r>
          <a:r>
            <a:rPr lang="en-US" b="1" dirty="0" smtClean="0"/>
            <a:t> (MPJD) </a:t>
          </a:r>
          <a:endParaRPr lang="id-ID" b="1" dirty="0"/>
        </a:p>
      </dgm:t>
    </dgm:pt>
    <dgm:pt modelId="{427C44CF-48EC-4DE8-9142-C74F6453A4E6}" type="parTrans" cxnId="{A957A6BF-53E6-4017-B428-A33A267562A5}">
      <dgm:prSet/>
      <dgm:spPr/>
      <dgm:t>
        <a:bodyPr/>
        <a:lstStyle/>
        <a:p>
          <a:endParaRPr lang="id-ID"/>
        </a:p>
      </dgm:t>
    </dgm:pt>
    <dgm:pt modelId="{BE4CC62F-E3E8-41A8-83F0-FB03D50D4AD8}" type="sibTrans" cxnId="{A957A6BF-53E6-4017-B428-A33A267562A5}">
      <dgm:prSet/>
      <dgm:spPr/>
      <dgm:t>
        <a:bodyPr/>
        <a:lstStyle/>
        <a:p>
          <a:endParaRPr lang="id-ID"/>
        </a:p>
      </dgm:t>
    </dgm:pt>
    <dgm:pt modelId="{2BA12745-8026-49C3-A281-797BA08AA6F6}">
      <dgm:prSet phldrT="[Text]" custT="1"/>
      <dgm:spPr/>
      <dgm:t>
        <a:bodyPr/>
        <a:lstStyle/>
        <a:p>
          <a:pPr algn="l"/>
          <a:r>
            <a:rPr lang="en-US" sz="1400" dirty="0" err="1" smtClean="0"/>
            <a:t>membayar</a:t>
          </a:r>
          <a:r>
            <a:rPr lang="en-US" sz="1400" dirty="0" smtClean="0"/>
            <a:t> </a:t>
          </a:r>
          <a:r>
            <a:rPr lang="en-US" sz="1400" dirty="0" err="1" smtClean="0"/>
            <a:t>iuran</a:t>
          </a:r>
          <a:r>
            <a:rPr lang="en-US" sz="1400" dirty="0" smtClean="0"/>
            <a:t> </a:t>
          </a:r>
          <a:r>
            <a:rPr lang="en-US" sz="1400" dirty="0" err="1" smtClean="0"/>
            <a:t>dengan</a:t>
          </a:r>
          <a:r>
            <a:rPr lang="en-US" sz="1400" dirty="0" smtClean="0"/>
            <a:t> density rate 80% </a:t>
          </a:r>
          <a:r>
            <a:rPr lang="en-US" sz="1400" dirty="0" err="1" smtClean="0"/>
            <a:t>dan</a:t>
          </a:r>
          <a:r>
            <a:rPr lang="en-US" sz="1400" dirty="0" smtClean="0"/>
            <a:t> minimal 1 </a:t>
          </a:r>
          <a:r>
            <a:rPr lang="en-US" sz="1400" dirty="0" err="1" smtClean="0"/>
            <a:t>tahun</a:t>
          </a:r>
          <a:r>
            <a:rPr lang="en-US" sz="1400" dirty="0" smtClean="0"/>
            <a:t> </a:t>
          </a:r>
          <a:r>
            <a:rPr lang="en-US" sz="1400" dirty="0" err="1" smtClean="0"/>
            <a:t>kepesertaan</a:t>
          </a:r>
          <a:r>
            <a:rPr lang="en-US" sz="1400" dirty="0" smtClean="0"/>
            <a:t> </a:t>
          </a:r>
          <a:endParaRPr lang="id-ID" sz="1400" dirty="0"/>
        </a:p>
      </dgm:t>
    </dgm:pt>
    <dgm:pt modelId="{8659F9E1-F290-4CC1-A1BF-6FB8269E28C1}" type="parTrans" cxnId="{2DC7AA9F-751C-4AEF-BB9D-DBC2059F62C0}">
      <dgm:prSet/>
      <dgm:spPr/>
      <dgm:t>
        <a:bodyPr/>
        <a:lstStyle/>
        <a:p>
          <a:endParaRPr lang="id-ID"/>
        </a:p>
      </dgm:t>
    </dgm:pt>
    <dgm:pt modelId="{C1A07E3F-77EF-4402-9903-755F1375A9F7}" type="sibTrans" cxnId="{2DC7AA9F-751C-4AEF-BB9D-DBC2059F62C0}">
      <dgm:prSet/>
      <dgm:spPr/>
      <dgm:t>
        <a:bodyPr/>
        <a:lstStyle/>
        <a:p>
          <a:endParaRPr lang="id-ID"/>
        </a:p>
      </dgm:t>
    </dgm:pt>
    <dgm:pt modelId="{B1C589CE-4D93-4269-9753-01C83ED03CCA}">
      <dgm:prSet phldrT="[Text]" custT="1"/>
      <dgm:spPr/>
      <dgm:t>
        <a:bodyPr/>
        <a:lstStyle/>
        <a:p>
          <a:r>
            <a:rPr lang="en-US" sz="1600" dirty="0" err="1" smtClean="0"/>
            <a:t>Manfaat</a:t>
          </a:r>
          <a:r>
            <a:rPr lang="en-US" sz="1600" dirty="0" smtClean="0"/>
            <a:t> 50% x Formula</a:t>
          </a:r>
          <a:endParaRPr lang="id-ID" sz="1600" dirty="0"/>
        </a:p>
      </dgm:t>
    </dgm:pt>
    <dgm:pt modelId="{86EBB247-A8C3-48CA-9461-6FCBC4AEEEF9}" type="parTrans" cxnId="{D553815D-49F7-4501-AF0B-3415EB35C1A2}">
      <dgm:prSet/>
      <dgm:spPr/>
      <dgm:t>
        <a:bodyPr/>
        <a:lstStyle/>
        <a:p>
          <a:endParaRPr lang="id-ID"/>
        </a:p>
      </dgm:t>
    </dgm:pt>
    <dgm:pt modelId="{5696CB38-E13A-4613-BE3D-425CC3AA1AB9}" type="sibTrans" cxnId="{D553815D-49F7-4501-AF0B-3415EB35C1A2}">
      <dgm:prSet/>
      <dgm:spPr/>
      <dgm:t>
        <a:bodyPr/>
        <a:lstStyle/>
        <a:p>
          <a:endParaRPr lang="id-ID"/>
        </a:p>
      </dgm:t>
    </dgm:pt>
    <dgm:pt modelId="{EE66C7B9-852D-47BD-A778-A0B18A4CE6D8}">
      <dgm:prSet phldrT="[Text]" custT="1"/>
      <dgm:spPr>
        <a:ln>
          <a:noFill/>
        </a:ln>
      </dgm:spPr>
      <dgm:t>
        <a:bodyPr/>
        <a:lstStyle/>
        <a:p>
          <a:r>
            <a:rPr lang="en-US" sz="2000" b="1" dirty="0" err="1" smtClean="0"/>
            <a:t>Manfaat</a:t>
          </a:r>
          <a:r>
            <a:rPr lang="en-US" sz="2000" b="1" dirty="0" smtClean="0"/>
            <a:t> </a:t>
          </a:r>
          <a:r>
            <a:rPr lang="en-US" sz="2000" b="1" dirty="0" err="1" smtClean="0"/>
            <a:t>Pensiun</a:t>
          </a:r>
          <a:r>
            <a:rPr lang="en-US" sz="2000" b="1" dirty="0" smtClean="0"/>
            <a:t> </a:t>
          </a:r>
          <a:r>
            <a:rPr lang="en-US" sz="2000" b="1" dirty="0" err="1" smtClean="0"/>
            <a:t>Anak</a:t>
          </a:r>
          <a:r>
            <a:rPr lang="en-US" sz="2000" b="1" dirty="0" smtClean="0"/>
            <a:t> (MPA) </a:t>
          </a:r>
          <a:endParaRPr lang="id-ID" sz="2000" b="1" dirty="0"/>
        </a:p>
      </dgm:t>
    </dgm:pt>
    <dgm:pt modelId="{37FDC35C-F455-4A46-BF02-5C5974593AA9}" type="parTrans" cxnId="{0ED886D3-7C53-4741-8746-6C1D968274E3}">
      <dgm:prSet/>
      <dgm:spPr/>
      <dgm:t>
        <a:bodyPr/>
        <a:lstStyle/>
        <a:p>
          <a:endParaRPr lang="id-ID"/>
        </a:p>
      </dgm:t>
    </dgm:pt>
    <dgm:pt modelId="{B60D0838-9DD6-4162-9F83-3C53C4F12E92}" type="sibTrans" cxnId="{0ED886D3-7C53-4741-8746-6C1D968274E3}">
      <dgm:prSet/>
      <dgm:spPr/>
      <dgm:t>
        <a:bodyPr/>
        <a:lstStyle/>
        <a:p>
          <a:endParaRPr lang="id-ID"/>
        </a:p>
      </dgm:t>
    </dgm:pt>
    <dgm:pt modelId="{A61F4AAE-2912-4E95-BC97-8B3C12801257}">
      <dgm:prSet phldrT="[Text]" custT="1"/>
      <dgm:spPr/>
      <dgm:t>
        <a:bodyPr/>
        <a:lstStyle/>
        <a:p>
          <a:r>
            <a:rPr lang="en-US" sz="1800" dirty="0" err="1" smtClean="0"/>
            <a:t>Peserta</a:t>
          </a:r>
          <a:r>
            <a:rPr lang="en-US" sz="1800" dirty="0" smtClean="0"/>
            <a:t> </a:t>
          </a:r>
          <a:r>
            <a:rPr lang="en-US" sz="1800" dirty="0" err="1" smtClean="0"/>
            <a:t>meninggal</a:t>
          </a:r>
          <a:r>
            <a:rPr lang="en-US" sz="1800" dirty="0" smtClean="0"/>
            <a:t>  </a:t>
          </a:r>
          <a:r>
            <a:rPr lang="en-US" sz="1800" dirty="0" err="1" smtClean="0"/>
            <a:t>sebelum</a:t>
          </a:r>
          <a:r>
            <a:rPr lang="en-US" sz="1800" dirty="0" smtClean="0"/>
            <a:t> </a:t>
          </a:r>
          <a:r>
            <a:rPr lang="en-US" sz="1800" dirty="0" err="1" smtClean="0"/>
            <a:t>usia</a:t>
          </a:r>
          <a:r>
            <a:rPr lang="en-US" sz="1800" dirty="0" smtClean="0"/>
            <a:t> </a:t>
          </a:r>
          <a:r>
            <a:rPr lang="en-US" sz="1800" dirty="0" err="1" smtClean="0"/>
            <a:t>pensiun</a:t>
          </a:r>
          <a:r>
            <a:rPr lang="en-US" sz="1800" dirty="0" smtClean="0"/>
            <a:t> </a:t>
          </a:r>
          <a:r>
            <a:rPr lang="id-ID" sz="1800" dirty="0" smtClean="0"/>
            <a:t>dan tidak mempunyai istri</a:t>
          </a:r>
          <a:r>
            <a:rPr lang="en-US" sz="1800" dirty="0" smtClean="0"/>
            <a:t>/</a:t>
          </a:r>
          <a:r>
            <a:rPr lang="id-ID" sz="1800" dirty="0" smtClean="0"/>
            <a:t>suami</a:t>
          </a:r>
          <a:endParaRPr lang="id-ID" sz="1800" dirty="0"/>
        </a:p>
      </dgm:t>
    </dgm:pt>
    <dgm:pt modelId="{FAAC0FC0-34DE-4240-9D6C-E18FA9E8FDF8}" type="parTrans" cxnId="{3F1509BA-A7EF-4BC7-B615-6B1DD4F573B4}">
      <dgm:prSet/>
      <dgm:spPr/>
      <dgm:t>
        <a:bodyPr/>
        <a:lstStyle/>
        <a:p>
          <a:endParaRPr lang="id-ID"/>
        </a:p>
      </dgm:t>
    </dgm:pt>
    <dgm:pt modelId="{A8FACAC9-DF9C-41B4-A553-7E762972781B}" type="sibTrans" cxnId="{3F1509BA-A7EF-4BC7-B615-6B1DD4F573B4}">
      <dgm:prSet/>
      <dgm:spPr/>
      <dgm:t>
        <a:bodyPr/>
        <a:lstStyle/>
        <a:p>
          <a:endParaRPr lang="id-ID"/>
        </a:p>
      </dgm:t>
    </dgm:pt>
    <dgm:pt modelId="{D6379E0C-7E96-44AE-B776-38746D32ED30}">
      <dgm:prSet phldrT="[Text]" custT="1"/>
      <dgm:spPr/>
      <dgm:t>
        <a:bodyPr/>
        <a:lstStyle/>
        <a:p>
          <a:r>
            <a:rPr lang="en-US" sz="1800" dirty="0" err="1" smtClean="0"/>
            <a:t>Peserta</a:t>
          </a:r>
          <a:r>
            <a:rPr lang="en-US" sz="1800" dirty="0" smtClean="0"/>
            <a:t> </a:t>
          </a:r>
          <a:r>
            <a:rPr lang="en-US" sz="1800" dirty="0" err="1" smtClean="0"/>
            <a:t>meninggal</a:t>
          </a:r>
          <a:r>
            <a:rPr lang="en-US" sz="1800" dirty="0" smtClean="0"/>
            <a:t> </a:t>
          </a:r>
          <a:r>
            <a:rPr lang="it-IT" sz="1800" dirty="0" smtClean="0"/>
            <a:t>setelah MPHT / MPC / </a:t>
          </a:r>
          <a:r>
            <a:rPr lang="id-ID" sz="1800" dirty="0" smtClean="0"/>
            <a:t>dan tidak </a:t>
          </a:r>
          <a:r>
            <a:rPr lang="en-US" sz="1800" dirty="0" err="1" smtClean="0"/>
            <a:t>punya</a:t>
          </a:r>
          <a:r>
            <a:rPr lang="id-ID" sz="1800" dirty="0" smtClean="0"/>
            <a:t> istri</a:t>
          </a:r>
          <a:r>
            <a:rPr lang="en-US" sz="1800" dirty="0" smtClean="0"/>
            <a:t>/</a:t>
          </a:r>
          <a:r>
            <a:rPr lang="id-ID" sz="1800" dirty="0" smtClean="0"/>
            <a:t>suami</a:t>
          </a:r>
        </a:p>
      </dgm:t>
    </dgm:pt>
    <dgm:pt modelId="{2530EC74-8022-40D2-A42E-F5933C51C09F}" type="parTrans" cxnId="{3E93AE12-9292-4F74-B8B7-33D969E20C65}">
      <dgm:prSet/>
      <dgm:spPr/>
      <dgm:t>
        <a:bodyPr/>
        <a:lstStyle/>
        <a:p>
          <a:endParaRPr lang="id-ID"/>
        </a:p>
      </dgm:t>
    </dgm:pt>
    <dgm:pt modelId="{DE6F72E1-38A8-4EA6-A94C-72FCDD923E32}" type="sibTrans" cxnId="{3E93AE12-9292-4F74-B8B7-33D969E20C65}">
      <dgm:prSet/>
      <dgm:spPr/>
      <dgm:t>
        <a:bodyPr/>
        <a:lstStyle/>
        <a:p>
          <a:endParaRPr lang="id-ID"/>
        </a:p>
      </dgm:t>
    </dgm:pt>
    <dgm:pt modelId="{FEA0F7A7-35EA-43F5-AF33-8397B919C419}">
      <dgm:prSet custT="1"/>
      <dgm:spPr/>
      <dgm:t>
        <a:bodyPr/>
        <a:lstStyle/>
        <a:p>
          <a:r>
            <a:rPr lang="en-US" sz="1400" dirty="0" err="1" smtClean="0"/>
            <a:t>hak</a:t>
          </a:r>
          <a:r>
            <a:rPr lang="en-US" sz="1400" dirty="0" smtClean="0"/>
            <a:t> </a:t>
          </a:r>
          <a:r>
            <a:rPr lang="en-US" sz="1400" dirty="0" err="1" smtClean="0"/>
            <a:t>pensiun</a:t>
          </a:r>
          <a:r>
            <a:rPr lang="en-US" sz="1400" dirty="0" smtClean="0"/>
            <a:t> </a:t>
          </a:r>
          <a:r>
            <a:rPr lang="en-US" sz="1400" dirty="0" err="1" smtClean="0"/>
            <a:t>berakhir</a:t>
          </a:r>
          <a:r>
            <a:rPr lang="en-US" sz="1400" dirty="0" smtClean="0"/>
            <a:t> </a:t>
          </a:r>
          <a:r>
            <a:rPr lang="en-US" sz="1400" dirty="0" err="1" smtClean="0"/>
            <a:t>bila</a:t>
          </a:r>
          <a:r>
            <a:rPr lang="en-US" sz="1400" dirty="0" smtClean="0"/>
            <a:t> </a:t>
          </a:r>
          <a:r>
            <a:rPr lang="en-US" sz="1400" dirty="0" err="1" smtClean="0"/>
            <a:t>janda</a:t>
          </a:r>
          <a:r>
            <a:rPr lang="en-US" sz="1400" dirty="0" smtClean="0"/>
            <a:t>/</a:t>
          </a:r>
          <a:r>
            <a:rPr lang="en-US" sz="1400" dirty="0" err="1" smtClean="0"/>
            <a:t>duda</a:t>
          </a:r>
          <a:r>
            <a:rPr lang="en-US" sz="1400" dirty="0" smtClean="0"/>
            <a:t> </a:t>
          </a:r>
          <a:r>
            <a:rPr lang="en-US" sz="1400" dirty="0" err="1" smtClean="0"/>
            <a:t>meninggal</a:t>
          </a:r>
          <a:r>
            <a:rPr lang="en-US" sz="1400" dirty="0" smtClean="0"/>
            <a:t> </a:t>
          </a:r>
          <a:r>
            <a:rPr lang="en-US" sz="1400" dirty="0" err="1" smtClean="0"/>
            <a:t>atau</a:t>
          </a:r>
          <a:r>
            <a:rPr lang="en-US" sz="1400" dirty="0" smtClean="0"/>
            <a:t> </a:t>
          </a:r>
          <a:r>
            <a:rPr lang="en-US" sz="1400" dirty="0" err="1" smtClean="0"/>
            <a:t>menikah</a:t>
          </a:r>
          <a:r>
            <a:rPr lang="en-US" sz="1400" dirty="0" smtClean="0"/>
            <a:t> </a:t>
          </a:r>
          <a:r>
            <a:rPr lang="en-US" sz="1400" dirty="0" err="1" smtClean="0"/>
            <a:t>kembali</a:t>
          </a:r>
          <a:r>
            <a:rPr lang="en-US" sz="1400" dirty="0" smtClean="0"/>
            <a:t>.</a:t>
          </a:r>
        </a:p>
        <a:p>
          <a:r>
            <a:rPr lang="id-ID" sz="1400" dirty="0" smtClean="0"/>
            <a:t>manfaat tersebut dapat diturunkan menjadi manfaat pensiun anak</a:t>
          </a:r>
          <a:r>
            <a:rPr lang="en-US" sz="1400" dirty="0" smtClean="0"/>
            <a:t>.</a:t>
          </a:r>
          <a:endParaRPr lang="id-ID" sz="1400" dirty="0"/>
        </a:p>
      </dgm:t>
    </dgm:pt>
    <dgm:pt modelId="{07409777-3173-4DD0-B9DD-99A5764E8358}" type="parTrans" cxnId="{B9FC2C46-1C59-4CD1-9664-45B64F0BF673}">
      <dgm:prSet/>
      <dgm:spPr/>
      <dgm:t>
        <a:bodyPr/>
        <a:lstStyle/>
        <a:p>
          <a:endParaRPr lang="id-ID"/>
        </a:p>
      </dgm:t>
    </dgm:pt>
    <dgm:pt modelId="{1CF1B564-3370-485D-8166-5E7EF0ADF0B7}" type="sibTrans" cxnId="{B9FC2C46-1C59-4CD1-9664-45B64F0BF673}">
      <dgm:prSet/>
      <dgm:spPr/>
      <dgm:t>
        <a:bodyPr/>
        <a:lstStyle/>
        <a:p>
          <a:endParaRPr lang="id-ID"/>
        </a:p>
      </dgm:t>
    </dgm:pt>
    <dgm:pt modelId="{AEB4CCB9-CA4A-45A1-A7A7-7F53504C2DA6}">
      <dgm:prSet phldrT="[Text]" custT="1"/>
      <dgm:spPr/>
      <dgm:t>
        <a:bodyPr/>
        <a:lstStyle/>
        <a:p>
          <a:r>
            <a:rPr lang="en-US" sz="1800" dirty="0" smtClean="0"/>
            <a:t>J</a:t>
          </a:r>
          <a:r>
            <a:rPr lang="id-ID" sz="1800" dirty="0" smtClean="0"/>
            <a:t>anda atau duda peserta menikah lagi </a:t>
          </a:r>
          <a:r>
            <a:rPr lang="en-US" sz="1800" dirty="0" err="1" smtClean="0"/>
            <a:t>atau</a:t>
          </a:r>
          <a:r>
            <a:rPr lang="id-ID" sz="1800" dirty="0" smtClean="0"/>
            <a:t> meninggal dunia</a:t>
          </a:r>
        </a:p>
      </dgm:t>
    </dgm:pt>
    <dgm:pt modelId="{3B89B3F9-3FFD-41C4-8D9C-B5CC2346ABD5}" type="parTrans" cxnId="{21035662-D928-4F1B-A512-FB8D053FC547}">
      <dgm:prSet/>
      <dgm:spPr/>
      <dgm:t>
        <a:bodyPr/>
        <a:lstStyle/>
        <a:p>
          <a:endParaRPr lang="id-ID"/>
        </a:p>
      </dgm:t>
    </dgm:pt>
    <dgm:pt modelId="{B8A82999-B403-4148-8A5A-472ABEE625E8}" type="sibTrans" cxnId="{21035662-D928-4F1B-A512-FB8D053FC547}">
      <dgm:prSet/>
      <dgm:spPr/>
      <dgm:t>
        <a:bodyPr/>
        <a:lstStyle/>
        <a:p>
          <a:endParaRPr lang="id-ID"/>
        </a:p>
      </dgm:t>
    </dgm:pt>
    <dgm:pt modelId="{62DAD195-9491-4B3A-8B5B-12C73CB5A4E4}">
      <dgm:prSet phldrT="[Text]" custT="1"/>
      <dgm:spPr/>
      <dgm:t>
        <a:bodyPr/>
        <a:lstStyle/>
        <a:p>
          <a:r>
            <a:rPr lang="en-US" sz="1800" dirty="0" err="1" smtClean="0"/>
            <a:t>Manfaat</a:t>
          </a:r>
          <a:r>
            <a:rPr lang="en-US" sz="1800" dirty="0" smtClean="0"/>
            <a:t> 50% x Formula</a:t>
          </a:r>
          <a:endParaRPr lang="id-ID" sz="1800" dirty="0" smtClean="0"/>
        </a:p>
      </dgm:t>
    </dgm:pt>
    <dgm:pt modelId="{48A715E5-0B20-434E-9843-05488045DB9E}" type="parTrans" cxnId="{F7250A75-54C3-4255-BE55-573D646010EA}">
      <dgm:prSet/>
      <dgm:spPr/>
      <dgm:t>
        <a:bodyPr/>
        <a:lstStyle/>
        <a:p>
          <a:endParaRPr lang="id-ID"/>
        </a:p>
      </dgm:t>
    </dgm:pt>
    <dgm:pt modelId="{C3FE4494-320A-4B6E-89DE-ACC5E1C8E494}" type="sibTrans" cxnId="{F7250A75-54C3-4255-BE55-573D646010EA}">
      <dgm:prSet/>
      <dgm:spPr/>
      <dgm:t>
        <a:bodyPr/>
        <a:lstStyle/>
        <a:p>
          <a:endParaRPr lang="id-ID"/>
        </a:p>
      </dgm:t>
    </dgm:pt>
    <dgm:pt modelId="{E99C7C9B-66DA-46AD-ABA1-FCF0430D727C}">
      <dgm:prSet phldrT="[Text]" custT="1"/>
      <dgm:spPr/>
      <dgm:t>
        <a:bodyPr/>
        <a:lstStyle/>
        <a:p>
          <a:pPr algn="just"/>
          <a:r>
            <a:rPr lang="en-US" sz="1600" dirty="0" err="1" smtClean="0"/>
            <a:t>hak</a:t>
          </a:r>
          <a:r>
            <a:rPr lang="en-US" sz="1600" dirty="0" smtClean="0"/>
            <a:t> </a:t>
          </a:r>
          <a:r>
            <a:rPr lang="en-US" sz="1600" dirty="0" err="1" smtClean="0"/>
            <a:t>pensiun</a:t>
          </a:r>
          <a:r>
            <a:rPr lang="en-US" sz="1600" dirty="0" smtClean="0"/>
            <a:t> </a:t>
          </a:r>
          <a:r>
            <a:rPr lang="en-US" sz="1600" dirty="0" err="1" smtClean="0"/>
            <a:t>berakhir</a:t>
          </a:r>
          <a:r>
            <a:rPr lang="en-US" sz="1600" dirty="0" smtClean="0"/>
            <a:t> </a:t>
          </a:r>
          <a:r>
            <a:rPr lang="en-US" sz="1600" dirty="0" err="1" smtClean="0"/>
            <a:t>saat</a:t>
          </a:r>
          <a:r>
            <a:rPr lang="en-US" sz="1600" dirty="0" smtClean="0"/>
            <a:t> </a:t>
          </a:r>
          <a:r>
            <a:rPr lang="en-US" sz="1600" dirty="0" err="1" smtClean="0"/>
            <a:t>mencapai</a:t>
          </a:r>
          <a:r>
            <a:rPr lang="en-US" sz="1600" dirty="0" smtClean="0"/>
            <a:t> </a:t>
          </a:r>
          <a:r>
            <a:rPr lang="en-US" sz="1600" dirty="0" err="1" smtClean="0"/>
            <a:t>usia</a:t>
          </a:r>
          <a:r>
            <a:rPr lang="en-US" sz="1600" dirty="0" smtClean="0"/>
            <a:t> 23 </a:t>
          </a:r>
          <a:r>
            <a:rPr lang="en-US" sz="1600" dirty="0" err="1" smtClean="0"/>
            <a:t>tahun</a:t>
          </a:r>
          <a:r>
            <a:rPr lang="en-US" sz="1600" dirty="0" smtClean="0"/>
            <a:t>, </a:t>
          </a:r>
          <a:r>
            <a:rPr lang="en-US" sz="1600" dirty="0" err="1" smtClean="0"/>
            <a:t>bekerja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menikah</a:t>
          </a:r>
          <a:r>
            <a:rPr lang="en-US" sz="1600" dirty="0" smtClean="0"/>
            <a:t> </a:t>
          </a:r>
          <a:r>
            <a:rPr lang="en-US" sz="1600" dirty="0" err="1" smtClean="0"/>
            <a:t>atau</a:t>
          </a:r>
          <a:r>
            <a:rPr lang="en-US" sz="1600" dirty="0" smtClean="0"/>
            <a:t> </a:t>
          </a:r>
          <a:r>
            <a:rPr lang="en-US" sz="1600" dirty="0" err="1" smtClean="0"/>
            <a:t>meninggal</a:t>
          </a:r>
          <a:r>
            <a:rPr lang="en-US" sz="1600" dirty="0" smtClean="0"/>
            <a:t> </a:t>
          </a:r>
          <a:r>
            <a:rPr lang="en-US" sz="1600" dirty="0" err="1" smtClean="0"/>
            <a:t>dunia</a:t>
          </a:r>
          <a:r>
            <a:rPr lang="en-US" sz="1600" dirty="0" smtClean="0"/>
            <a:t>.</a:t>
          </a:r>
        </a:p>
        <a:p>
          <a:pPr algn="just"/>
          <a:r>
            <a:rPr lang="id-ID" sz="1600" dirty="0" smtClean="0"/>
            <a:t>manfaat selanjutnya dapat diturunkan kepada anak berikutnya</a:t>
          </a:r>
          <a:r>
            <a:rPr lang="en-US" sz="1600" dirty="0" smtClean="0"/>
            <a:t>.</a:t>
          </a:r>
          <a:endParaRPr lang="id-ID" sz="1600" dirty="0" smtClean="0"/>
        </a:p>
      </dgm:t>
    </dgm:pt>
    <dgm:pt modelId="{9A8C7EFD-A93F-4510-BA08-1E5BED40F578}" type="parTrans" cxnId="{9A3047C6-8B40-492C-BCC1-C281D546E3F7}">
      <dgm:prSet/>
      <dgm:spPr/>
      <dgm:t>
        <a:bodyPr/>
        <a:lstStyle/>
        <a:p>
          <a:endParaRPr lang="id-ID"/>
        </a:p>
      </dgm:t>
    </dgm:pt>
    <dgm:pt modelId="{730C2E7A-05D6-4EC9-BF89-F95010C27ECA}" type="sibTrans" cxnId="{9A3047C6-8B40-492C-BCC1-C281D546E3F7}">
      <dgm:prSet/>
      <dgm:spPr/>
      <dgm:t>
        <a:bodyPr/>
        <a:lstStyle/>
        <a:p>
          <a:endParaRPr lang="id-ID"/>
        </a:p>
      </dgm:t>
    </dgm:pt>
    <dgm:pt modelId="{2B896725-0770-40DB-9B79-16755B52276B}" type="pres">
      <dgm:prSet presAssocID="{7B7018E8-00DB-4CA4-99D6-8E10B175B4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FBEA94D-FCF7-4CA2-88E9-6D8506087D71}" type="pres">
      <dgm:prSet presAssocID="{0F0A700D-482F-438F-BBE0-69F9663259C7}" presName="root" presStyleCnt="0"/>
      <dgm:spPr/>
      <dgm:t>
        <a:bodyPr/>
        <a:lstStyle/>
        <a:p>
          <a:endParaRPr lang="id-ID"/>
        </a:p>
      </dgm:t>
    </dgm:pt>
    <dgm:pt modelId="{D16E7834-5114-459C-815A-8C33118F21DE}" type="pres">
      <dgm:prSet presAssocID="{0F0A700D-482F-438F-BBE0-69F9663259C7}" presName="rootComposite" presStyleCnt="0"/>
      <dgm:spPr/>
      <dgm:t>
        <a:bodyPr/>
        <a:lstStyle/>
        <a:p>
          <a:endParaRPr lang="id-ID"/>
        </a:p>
      </dgm:t>
    </dgm:pt>
    <dgm:pt modelId="{D0D54BEB-523F-4F23-841A-9609DE2380EE}" type="pres">
      <dgm:prSet presAssocID="{0F0A700D-482F-438F-BBE0-69F9663259C7}" presName="rootText" presStyleLbl="node1" presStyleIdx="0" presStyleCnt="2" custScaleX="208082" custScaleY="163403"/>
      <dgm:spPr/>
      <dgm:t>
        <a:bodyPr/>
        <a:lstStyle/>
        <a:p>
          <a:endParaRPr lang="id-ID"/>
        </a:p>
      </dgm:t>
    </dgm:pt>
    <dgm:pt modelId="{F96096D7-A3EF-486C-B277-20E7CBD3FB06}" type="pres">
      <dgm:prSet presAssocID="{0F0A700D-482F-438F-BBE0-69F9663259C7}" presName="rootConnector" presStyleLbl="node1" presStyleIdx="0" presStyleCnt="2"/>
      <dgm:spPr/>
      <dgm:t>
        <a:bodyPr/>
        <a:lstStyle/>
        <a:p>
          <a:endParaRPr lang="id-ID"/>
        </a:p>
      </dgm:t>
    </dgm:pt>
    <dgm:pt modelId="{C7CC25E5-3A43-4828-8E10-1216826FC07E}" type="pres">
      <dgm:prSet presAssocID="{0F0A700D-482F-438F-BBE0-69F9663259C7}" presName="childShape" presStyleCnt="0"/>
      <dgm:spPr/>
      <dgm:t>
        <a:bodyPr/>
        <a:lstStyle/>
        <a:p>
          <a:endParaRPr lang="id-ID"/>
        </a:p>
      </dgm:t>
    </dgm:pt>
    <dgm:pt modelId="{64307F28-EF1A-4BCB-AB63-440554BABEEA}" type="pres">
      <dgm:prSet presAssocID="{8659F9E1-F290-4CC1-A1BF-6FB8269E28C1}" presName="Name13" presStyleLbl="parChTrans1D2" presStyleIdx="0" presStyleCnt="8"/>
      <dgm:spPr/>
      <dgm:t>
        <a:bodyPr/>
        <a:lstStyle/>
        <a:p>
          <a:endParaRPr lang="id-ID"/>
        </a:p>
      </dgm:t>
    </dgm:pt>
    <dgm:pt modelId="{1466C719-7D6E-49DE-A27C-C786220051C5}" type="pres">
      <dgm:prSet presAssocID="{2BA12745-8026-49C3-A281-797BA08AA6F6}" presName="childText" presStyleLbl="bgAcc1" presStyleIdx="0" presStyleCnt="8" custScaleX="2488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95A878-A1D9-4287-B112-A4BB68804158}" type="pres">
      <dgm:prSet presAssocID="{86EBB247-A8C3-48CA-9461-6FCBC4AEEEF9}" presName="Name13" presStyleLbl="parChTrans1D2" presStyleIdx="1" presStyleCnt="8"/>
      <dgm:spPr/>
      <dgm:t>
        <a:bodyPr/>
        <a:lstStyle/>
        <a:p>
          <a:endParaRPr lang="id-ID"/>
        </a:p>
      </dgm:t>
    </dgm:pt>
    <dgm:pt modelId="{38E7EB1A-8388-49AE-BECA-F4FC3781DC7A}" type="pres">
      <dgm:prSet presAssocID="{B1C589CE-4D93-4269-9753-01C83ED03CCA}" presName="childText" presStyleLbl="bgAcc1" presStyleIdx="1" presStyleCnt="8" custScaleX="24886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686C99-23C2-4715-B3A0-D76801C7F0E9}" type="pres">
      <dgm:prSet presAssocID="{07409777-3173-4DD0-B9DD-99A5764E8358}" presName="Name13" presStyleLbl="parChTrans1D2" presStyleIdx="2" presStyleCnt="8"/>
      <dgm:spPr/>
      <dgm:t>
        <a:bodyPr/>
        <a:lstStyle/>
        <a:p>
          <a:endParaRPr lang="id-ID"/>
        </a:p>
      </dgm:t>
    </dgm:pt>
    <dgm:pt modelId="{3D08CAF5-0738-42D8-8602-497E666E2AF2}" type="pres">
      <dgm:prSet presAssocID="{FEA0F7A7-35EA-43F5-AF33-8397B919C419}" presName="childText" presStyleLbl="bgAcc1" presStyleIdx="2" presStyleCnt="8" custScaleX="248862" custScaleY="28478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ACB9EF-6339-4288-970F-49E59CCE8CBD}" type="pres">
      <dgm:prSet presAssocID="{EE66C7B9-852D-47BD-A778-A0B18A4CE6D8}" presName="root" presStyleCnt="0"/>
      <dgm:spPr/>
      <dgm:t>
        <a:bodyPr/>
        <a:lstStyle/>
        <a:p>
          <a:endParaRPr lang="id-ID"/>
        </a:p>
      </dgm:t>
    </dgm:pt>
    <dgm:pt modelId="{E74196BD-7901-4444-957A-9DCD48DC014A}" type="pres">
      <dgm:prSet presAssocID="{EE66C7B9-852D-47BD-A778-A0B18A4CE6D8}" presName="rootComposite" presStyleCnt="0"/>
      <dgm:spPr/>
      <dgm:t>
        <a:bodyPr/>
        <a:lstStyle/>
        <a:p>
          <a:endParaRPr lang="id-ID"/>
        </a:p>
      </dgm:t>
    </dgm:pt>
    <dgm:pt modelId="{4965F621-C036-4771-9E27-D16FE064AE31}" type="pres">
      <dgm:prSet presAssocID="{EE66C7B9-852D-47BD-A778-A0B18A4CE6D8}" presName="rootText" presStyleLbl="node1" presStyleIdx="1" presStyleCnt="2" custScaleX="213729" custScaleY="126699"/>
      <dgm:spPr/>
      <dgm:t>
        <a:bodyPr/>
        <a:lstStyle/>
        <a:p>
          <a:endParaRPr lang="id-ID"/>
        </a:p>
      </dgm:t>
    </dgm:pt>
    <dgm:pt modelId="{C246CA48-B718-417C-9332-A70DCE62684C}" type="pres">
      <dgm:prSet presAssocID="{EE66C7B9-852D-47BD-A778-A0B18A4CE6D8}" presName="rootConnector" presStyleLbl="node1" presStyleIdx="1" presStyleCnt="2"/>
      <dgm:spPr/>
      <dgm:t>
        <a:bodyPr/>
        <a:lstStyle/>
        <a:p>
          <a:endParaRPr lang="id-ID"/>
        </a:p>
      </dgm:t>
    </dgm:pt>
    <dgm:pt modelId="{5DFC850C-137E-4F0A-A6AD-B5A141CBA519}" type="pres">
      <dgm:prSet presAssocID="{EE66C7B9-852D-47BD-A778-A0B18A4CE6D8}" presName="childShape" presStyleCnt="0"/>
      <dgm:spPr/>
      <dgm:t>
        <a:bodyPr/>
        <a:lstStyle/>
        <a:p>
          <a:endParaRPr lang="id-ID"/>
        </a:p>
      </dgm:t>
    </dgm:pt>
    <dgm:pt modelId="{3406C0BA-3A80-42E7-9AB5-C52B82C26181}" type="pres">
      <dgm:prSet presAssocID="{FAAC0FC0-34DE-4240-9D6C-E18FA9E8FDF8}" presName="Name13" presStyleLbl="parChTrans1D2" presStyleIdx="3" presStyleCnt="8"/>
      <dgm:spPr/>
      <dgm:t>
        <a:bodyPr/>
        <a:lstStyle/>
        <a:p>
          <a:endParaRPr lang="id-ID"/>
        </a:p>
      </dgm:t>
    </dgm:pt>
    <dgm:pt modelId="{B15F49A9-0B2C-4ECF-AF73-3EB3FC36CE38}" type="pres">
      <dgm:prSet presAssocID="{A61F4AAE-2912-4E95-BC97-8B3C12801257}" presName="childText" presStyleLbl="bgAcc1" presStyleIdx="3" presStyleCnt="8" custScaleX="5172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99DBF2-8632-4543-8509-598E8F0E1EA9}" type="pres">
      <dgm:prSet presAssocID="{2530EC74-8022-40D2-A42E-F5933C51C09F}" presName="Name13" presStyleLbl="parChTrans1D2" presStyleIdx="4" presStyleCnt="8"/>
      <dgm:spPr/>
      <dgm:t>
        <a:bodyPr/>
        <a:lstStyle/>
        <a:p>
          <a:endParaRPr lang="id-ID"/>
        </a:p>
      </dgm:t>
    </dgm:pt>
    <dgm:pt modelId="{9C27A509-8EAE-4B7F-A846-572045CDC7E8}" type="pres">
      <dgm:prSet presAssocID="{D6379E0C-7E96-44AE-B776-38746D32ED30}" presName="childText" presStyleLbl="bgAcc1" presStyleIdx="4" presStyleCnt="8" custScaleX="5168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7920099-2F12-4D6C-A703-8A70C033B11E}" type="pres">
      <dgm:prSet presAssocID="{3B89B3F9-3FFD-41C4-8D9C-B5CC2346ABD5}" presName="Name13" presStyleLbl="parChTrans1D2" presStyleIdx="5" presStyleCnt="8"/>
      <dgm:spPr/>
      <dgm:t>
        <a:bodyPr/>
        <a:lstStyle/>
        <a:p>
          <a:endParaRPr lang="id-ID"/>
        </a:p>
      </dgm:t>
    </dgm:pt>
    <dgm:pt modelId="{5767A3D9-609F-466F-B321-982089E42135}" type="pres">
      <dgm:prSet presAssocID="{AEB4CCB9-CA4A-45A1-A7A7-7F53504C2DA6}" presName="childText" presStyleLbl="bgAcc1" presStyleIdx="5" presStyleCnt="8" custScaleX="51611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BE656E3-91D5-4683-B8D2-7FFBB26FD29A}" type="pres">
      <dgm:prSet presAssocID="{48A715E5-0B20-434E-9843-05488045DB9E}" presName="Name13" presStyleLbl="parChTrans1D2" presStyleIdx="6" presStyleCnt="8"/>
      <dgm:spPr/>
      <dgm:t>
        <a:bodyPr/>
        <a:lstStyle/>
        <a:p>
          <a:endParaRPr lang="id-ID"/>
        </a:p>
      </dgm:t>
    </dgm:pt>
    <dgm:pt modelId="{EA2FCD96-E56D-415A-AEE7-2F50E09F6AB7}" type="pres">
      <dgm:prSet presAssocID="{62DAD195-9491-4B3A-8B5B-12C73CB5A4E4}" presName="childText" presStyleLbl="bgAcc1" presStyleIdx="6" presStyleCnt="8" custScaleX="51735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4ACF16-5240-4797-8689-D5AD17824E21}" type="pres">
      <dgm:prSet presAssocID="{9A8C7EFD-A93F-4510-BA08-1E5BED40F578}" presName="Name13" presStyleLbl="parChTrans1D2" presStyleIdx="7" presStyleCnt="8"/>
      <dgm:spPr/>
      <dgm:t>
        <a:bodyPr/>
        <a:lstStyle/>
        <a:p>
          <a:endParaRPr lang="id-ID"/>
        </a:p>
      </dgm:t>
    </dgm:pt>
    <dgm:pt modelId="{B12474E6-556F-49C6-A80F-F915F8D47F18}" type="pres">
      <dgm:prSet presAssocID="{E99C7C9B-66DA-46AD-ABA1-FCF0430D727C}" presName="childText" presStyleLbl="bgAcc1" presStyleIdx="7" presStyleCnt="8" custScaleX="517583" custScaleY="22704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7250A75-54C3-4255-BE55-573D646010EA}" srcId="{EE66C7B9-852D-47BD-A778-A0B18A4CE6D8}" destId="{62DAD195-9491-4B3A-8B5B-12C73CB5A4E4}" srcOrd="3" destOrd="0" parTransId="{48A715E5-0B20-434E-9843-05488045DB9E}" sibTransId="{C3FE4494-320A-4B6E-89DE-ACC5E1C8E494}"/>
    <dgm:cxn modelId="{73A5FE5F-1A06-4896-97BE-3A2543B12FEA}" type="presOf" srcId="{3B89B3F9-3FFD-41C4-8D9C-B5CC2346ABD5}" destId="{47920099-2F12-4D6C-A703-8A70C033B11E}" srcOrd="0" destOrd="0" presId="urn:microsoft.com/office/officeart/2005/8/layout/hierarchy3"/>
    <dgm:cxn modelId="{C17326B8-0124-4191-AC19-FCA972488C86}" type="presOf" srcId="{B1C589CE-4D93-4269-9753-01C83ED03CCA}" destId="{38E7EB1A-8388-49AE-BECA-F4FC3781DC7A}" srcOrd="0" destOrd="0" presId="urn:microsoft.com/office/officeart/2005/8/layout/hierarchy3"/>
    <dgm:cxn modelId="{4A8234C0-8F3A-47A1-B74B-F6614317A7E8}" type="presOf" srcId="{EE66C7B9-852D-47BD-A778-A0B18A4CE6D8}" destId="{C246CA48-B718-417C-9332-A70DCE62684C}" srcOrd="1" destOrd="0" presId="urn:microsoft.com/office/officeart/2005/8/layout/hierarchy3"/>
    <dgm:cxn modelId="{B3669DFC-2076-4D82-89B7-F85518C4207F}" type="presOf" srcId="{48A715E5-0B20-434E-9843-05488045DB9E}" destId="{5BE656E3-91D5-4683-B8D2-7FFBB26FD29A}" srcOrd="0" destOrd="0" presId="urn:microsoft.com/office/officeart/2005/8/layout/hierarchy3"/>
    <dgm:cxn modelId="{2B73D554-3620-42B6-95D3-7E756A7AEB9C}" type="presOf" srcId="{86EBB247-A8C3-48CA-9461-6FCBC4AEEEF9}" destId="{1D95A878-A1D9-4287-B112-A4BB68804158}" srcOrd="0" destOrd="0" presId="urn:microsoft.com/office/officeart/2005/8/layout/hierarchy3"/>
    <dgm:cxn modelId="{2F94165E-B524-4D4A-A222-222F84453E90}" type="presOf" srcId="{A61F4AAE-2912-4E95-BC97-8B3C12801257}" destId="{B15F49A9-0B2C-4ECF-AF73-3EB3FC36CE38}" srcOrd="0" destOrd="0" presId="urn:microsoft.com/office/officeart/2005/8/layout/hierarchy3"/>
    <dgm:cxn modelId="{2DC7AA9F-751C-4AEF-BB9D-DBC2059F62C0}" srcId="{0F0A700D-482F-438F-BBE0-69F9663259C7}" destId="{2BA12745-8026-49C3-A281-797BA08AA6F6}" srcOrd="0" destOrd="0" parTransId="{8659F9E1-F290-4CC1-A1BF-6FB8269E28C1}" sibTransId="{C1A07E3F-77EF-4402-9903-755F1375A9F7}"/>
    <dgm:cxn modelId="{947A8155-52B8-4AA1-86CA-03488CFC116F}" type="presOf" srcId="{8659F9E1-F290-4CC1-A1BF-6FB8269E28C1}" destId="{64307F28-EF1A-4BCB-AB63-440554BABEEA}" srcOrd="0" destOrd="0" presId="urn:microsoft.com/office/officeart/2005/8/layout/hierarchy3"/>
    <dgm:cxn modelId="{B9FC2C46-1C59-4CD1-9664-45B64F0BF673}" srcId="{0F0A700D-482F-438F-BBE0-69F9663259C7}" destId="{FEA0F7A7-35EA-43F5-AF33-8397B919C419}" srcOrd="2" destOrd="0" parTransId="{07409777-3173-4DD0-B9DD-99A5764E8358}" sibTransId="{1CF1B564-3370-485D-8166-5E7EF0ADF0B7}"/>
    <dgm:cxn modelId="{3F1509BA-A7EF-4BC7-B615-6B1DD4F573B4}" srcId="{EE66C7B9-852D-47BD-A778-A0B18A4CE6D8}" destId="{A61F4AAE-2912-4E95-BC97-8B3C12801257}" srcOrd="0" destOrd="0" parTransId="{FAAC0FC0-34DE-4240-9D6C-E18FA9E8FDF8}" sibTransId="{A8FACAC9-DF9C-41B4-A553-7E762972781B}"/>
    <dgm:cxn modelId="{3E93AE12-9292-4F74-B8B7-33D969E20C65}" srcId="{EE66C7B9-852D-47BD-A778-A0B18A4CE6D8}" destId="{D6379E0C-7E96-44AE-B776-38746D32ED30}" srcOrd="1" destOrd="0" parTransId="{2530EC74-8022-40D2-A42E-F5933C51C09F}" sibTransId="{DE6F72E1-38A8-4EA6-A94C-72FCDD923E32}"/>
    <dgm:cxn modelId="{ADCD8D50-1FFA-41DE-A1AB-747E3BDF84C3}" type="presOf" srcId="{E99C7C9B-66DA-46AD-ABA1-FCF0430D727C}" destId="{B12474E6-556F-49C6-A80F-F915F8D47F18}" srcOrd="0" destOrd="0" presId="urn:microsoft.com/office/officeart/2005/8/layout/hierarchy3"/>
    <dgm:cxn modelId="{146A38C7-6CC1-49DE-BFED-21FCF57D4A7B}" type="presOf" srcId="{D6379E0C-7E96-44AE-B776-38746D32ED30}" destId="{9C27A509-8EAE-4B7F-A846-572045CDC7E8}" srcOrd="0" destOrd="0" presId="urn:microsoft.com/office/officeart/2005/8/layout/hierarchy3"/>
    <dgm:cxn modelId="{21035662-D928-4F1B-A512-FB8D053FC547}" srcId="{EE66C7B9-852D-47BD-A778-A0B18A4CE6D8}" destId="{AEB4CCB9-CA4A-45A1-A7A7-7F53504C2DA6}" srcOrd="2" destOrd="0" parTransId="{3B89B3F9-3FFD-41C4-8D9C-B5CC2346ABD5}" sibTransId="{B8A82999-B403-4148-8A5A-472ABEE625E8}"/>
    <dgm:cxn modelId="{7A5771C5-DC37-40F1-909B-B8ADFA2613E0}" type="presOf" srcId="{0F0A700D-482F-438F-BBE0-69F9663259C7}" destId="{F96096D7-A3EF-486C-B277-20E7CBD3FB06}" srcOrd="1" destOrd="0" presId="urn:microsoft.com/office/officeart/2005/8/layout/hierarchy3"/>
    <dgm:cxn modelId="{A7264A7A-57DD-4BBE-9248-19F3F18495C1}" type="presOf" srcId="{2530EC74-8022-40D2-A42E-F5933C51C09F}" destId="{CB99DBF2-8632-4543-8509-598E8F0E1EA9}" srcOrd="0" destOrd="0" presId="urn:microsoft.com/office/officeart/2005/8/layout/hierarchy3"/>
    <dgm:cxn modelId="{D22C01FE-3726-4B99-92EF-F187631A0F96}" type="presOf" srcId="{0F0A700D-482F-438F-BBE0-69F9663259C7}" destId="{D0D54BEB-523F-4F23-841A-9609DE2380EE}" srcOrd="0" destOrd="0" presId="urn:microsoft.com/office/officeart/2005/8/layout/hierarchy3"/>
    <dgm:cxn modelId="{9A3047C6-8B40-492C-BCC1-C281D546E3F7}" srcId="{EE66C7B9-852D-47BD-A778-A0B18A4CE6D8}" destId="{E99C7C9B-66DA-46AD-ABA1-FCF0430D727C}" srcOrd="4" destOrd="0" parTransId="{9A8C7EFD-A93F-4510-BA08-1E5BED40F578}" sibTransId="{730C2E7A-05D6-4EC9-BF89-F95010C27ECA}"/>
    <dgm:cxn modelId="{C559B752-B128-4A47-B9D7-463C486F876B}" type="presOf" srcId="{EE66C7B9-852D-47BD-A778-A0B18A4CE6D8}" destId="{4965F621-C036-4771-9E27-D16FE064AE31}" srcOrd="0" destOrd="0" presId="urn:microsoft.com/office/officeart/2005/8/layout/hierarchy3"/>
    <dgm:cxn modelId="{42EDA0CB-1063-435D-A2C3-DAC78AE07154}" type="presOf" srcId="{7B7018E8-00DB-4CA4-99D6-8E10B175B407}" destId="{2B896725-0770-40DB-9B79-16755B52276B}" srcOrd="0" destOrd="0" presId="urn:microsoft.com/office/officeart/2005/8/layout/hierarchy3"/>
    <dgm:cxn modelId="{0ED886D3-7C53-4741-8746-6C1D968274E3}" srcId="{7B7018E8-00DB-4CA4-99D6-8E10B175B407}" destId="{EE66C7B9-852D-47BD-A778-A0B18A4CE6D8}" srcOrd="1" destOrd="0" parTransId="{37FDC35C-F455-4A46-BF02-5C5974593AA9}" sibTransId="{B60D0838-9DD6-4162-9F83-3C53C4F12E92}"/>
    <dgm:cxn modelId="{BC269017-9A7A-4578-91D3-40FB56B3112D}" type="presOf" srcId="{FEA0F7A7-35EA-43F5-AF33-8397B919C419}" destId="{3D08CAF5-0738-42D8-8602-497E666E2AF2}" srcOrd="0" destOrd="0" presId="urn:microsoft.com/office/officeart/2005/8/layout/hierarchy3"/>
    <dgm:cxn modelId="{D38C176D-616C-4EC2-8AC2-C45CD226823A}" type="presOf" srcId="{FAAC0FC0-34DE-4240-9D6C-E18FA9E8FDF8}" destId="{3406C0BA-3A80-42E7-9AB5-C52B82C26181}" srcOrd="0" destOrd="0" presId="urn:microsoft.com/office/officeart/2005/8/layout/hierarchy3"/>
    <dgm:cxn modelId="{FFA6AA22-2605-48CE-BEDB-F3D65FB0308C}" type="presOf" srcId="{AEB4CCB9-CA4A-45A1-A7A7-7F53504C2DA6}" destId="{5767A3D9-609F-466F-B321-982089E42135}" srcOrd="0" destOrd="0" presId="urn:microsoft.com/office/officeart/2005/8/layout/hierarchy3"/>
    <dgm:cxn modelId="{9B730BBC-5A06-4B08-8E29-786E0D08FAFA}" type="presOf" srcId="{62DAD195-9491-4B3A-8B5B-12C73CB5A4E4}" destId="{EA2FCD96-E56D-415A-AEE7-2F50E09F6AB7}" srcOrd="0" destOrd="0" presId="urn:microsoft.com/office/officeart/2005/8/layout/hierarchy3"/>
    <dgm:cxn modelId="{CC5EEC12-9FA3-4EFE-9FB8-C8B64300A260}" type="presOf" srcId="{2BA12745-8026-49C3-A281-797BA08AA6F6}" destId="{1466C719-7D6E-49DE-A27C-C786220051C5}" srcOrd="0" destOrd="0" presId="urn:microsoft.com/office/officeart/2005/8/layout/hierarchy3"/>
    <dgm:cxn modelId="{9DF8A97B-1CAD-440F-8ED4-0774A8C6EDF7}" type="presOf" srcId="{9A8C7EFD-A93F-4510-BA08-1E5BED40F578}" destId="{C94ACF16-5240-4797-8689-D5AD17824E21}" srcOrd="0" destOrd="0" presId="urn:microsoft.com/office/officeart/2005/8/layout/hierarchy3"/>
    <dgm:cxn modelId="{D553815D-49F7-4501-AF0B-3415EB35C1A2}" srcId="{0F0A700D-482F-438F-BBE0-69F9663259C7}" destId="{B1C589CE-4D93-4269-9753-01C83ED03CCA}" srcOrd="1" destOrd="0" parTransId="{86EBB247-A8C3-48CA-9461-6FCBC4AEEEF9}" sibTransId="{5696CB38-E13A-4613-BE3D-425CC3AA1AB9}"/>
    <dgm:cxn modelId="{B42EF5FE-124B-4522-A603-4FA44A1C6F19}" type="presOf" srcId="{07409777-3173-4DD0-B9DD-99A5764E8358}" destId="{C8686C99-23C2-4715-B3A0-D76801C7F0E9}" srcOrd="0" destOrd="0" presId="urn:microsoft.com/office/officeart/2005/8/layout/hierarchy3"/>
    <dgm:cxn modelId="{A957A6BF-53E6-4017-B428-A33A267562A5}" srcId="{7B7018E8-00DB-4CA4-99D6-8E10B175B407}" destId="{0F0A700D-482F-438F-BBE0-69F9663259C7}" srcOrd="0" destOrd="0" parTransId="{427C44CF-48EC-4DE8-9142-C74F6453A4E6}" sibTransId="{BE4CC62F-E3E8-41A8-83F0-FB03D50D4AD8}"/>
    <dgm:cxn modelId="{FE3A2E4E-95B3-4994-8D6B-7D6A97178466}" type="presParOf" srcId="{2B896725-0770-40DB-9B79-16755B52276B}" destId="{AFBEA94D-FCF7-4CA2-88E9-6D8506087D71}" srcOrd="0" destOrd="0" presId="urn:microsoft.com/office/officeart/2005/8/layout/hierarchy3"/>
    <dgm:cxn modelId="{231A11DF-F941-44E6-8CB7-246CA80D2A56}" type="presParOf" srcId="{AFBEA94D-FCF7-4CA2-88E9-6D8506087D71}" destId="{D16E7834-5114-459C-815A-8C33118F21DE}" srcOrd="0" destOrd="0" presId="urn:microsoft.com/office/officeart/2005/8/layout/hierarchy3"/>
    <dgm:cxn modelId="{C2D4610E-2160-49FB-A87B-5D5815394C78}" type="presParOf" srcId="{D16E7834-5114-459C-815A-8C33118F21DE}" destId="{D0D54BEB-523F-4F23-841A-9609DE2380EE}" srcOrd="0" destOrd="0" presId="urn:microsoft.com/office/officeart/2005/8/layout/hierarchy3"/>
    <dgm:cxn modelId="{9B25F2F2-635F-4AA1-8BBB-5B85548FBD2E}" type="presParOf" srcId="{D16E7834-5114-459C-815A-8C33118F21DE}" destId="{F96096D7-A3EF-486C-B277-20E7CBD3FB06}" srcOrd="1" destOrd="0" presId="urn:microsoft.com/office/officeart/2005/8/layout/hierarchy3"/>
    <dgm:cxn modelId="{ACBFBCAC-4D70-48EA-96C4-DE1E8F9F0574}" type="presParOf" srcId="{AFBEA94D-FCF7-4CA2-88E9-6D8506087D71}" destId="{C7CC25E5-3A43-4828-8E10-1216826FC07E}" srcOrd="1" destOrd="0" presId="urn:microsoft.com/office/officeart/2005/8/layout/hierarchy3"/>
    <dgm:cxn modelId="{07EC7996-B0F8-4F69-97E7-EE3C9F25E31A}" type="presParOf" srcId="{C7CC25E5-3A43-4828-8E10-1216826FC07E}" destId="{64307F28-EF1A-4BCB-AB63-440554BABEEA}" srcOrd="0" destOrd="0" presId="urn:microsoft.com/office/officeart/2005/8/layout/hierarchy3"/>
    <dgm:cxn modelId="{222B8E39-570E-4DB1-B2E0-22B2006E5B3A}" type="presParOf" srcId="{C7CC25E5-3A43-4828-8E10-1216826FC07E}" destId="{1466C719-7D6E-49DE-A27C-C786220051C5}" srcOrd="1" destOrd="0" presId="urn:microsoft.com/office/officeart/2005/8/layout/hierarchy3"/>
    <dgm:cxn modelId="{F6FF7EA3-4352-4BB0-9CDF-F3E0B30B0218}" type="presParOf" srcId="{C7CC25E5-3A43-4828-8E10-1216826FC07E}" destId="{1D95A878-A1D9-4287-B112-A4BB68804158}" srcOrd="2" destOrd="0" presId="urn:microsoft.com/office/officeart/2005/8/layout/hierarchy3"/>
    <dgm:cxn modelId="{5945B3A2-611F-4F1F-AADE-95D227AA8864}" type="presParOf" srcId="{C7CC25E5-3A43-4828-8E10-1216826FC07E}" destId="{38E7EB1A-8388-49AE-BECA-F4FC3781DC7A}" srcOrd="3" destOrd="0" presId="urn:microsoft.com/office/officeart/2005/8/layout/hierarchy3"/>
    <dgm:cxn modelId="{56933EA4-599A-4693-A14C-922E9070BB60}" type="presParOf" srcId="{C7CC25E5-3A43-4828-8E10-1216826FC07E}" destId="{C8686C99-23C2-4715-B3A0-D76801C7F0E9}" srcOrd="4" destOrd="0" presId="urn:microsoft.com/office/officeart/2005/8/layout/hierarchy3"/>
    <dgm:cxn modelId="{8554C8C9-C386-4ACC-B740-A0C2C9EC0476}" type="presParOf" srcId="{C7CC25E5-3A43-4828-8E10-1216826FC07E}" destId="{3D08CAF5-0738-42D8-8602-497E666E2AF2}" srcOrd="5" destOrd="0" presId="urn:microsoft.com/office/officeart/2005/8/layout/hierarchy3"/>
    <dgm:cxn modelId="{301C6561-3084-42AB-B1DC-DD5E4A70DC86}" type="presParOf" srcId="{2B896725-0770-40DB-9B79-16755B52276B}" destId="{10ACB9EF-6339-4288-970F-49E59CCE8CBD}" srcOrd="1" destOrd="0" presId="urn:microsoft.com/office/officeart/2005/8/layout/hierarchy3"/>
    <dgm:cxn modelId="{7616AF17-D52F-41B0-B16F-23CB94748E81}" type="presParOf" srcId="{10ACB9EF-6339-4288-970F-49E59CCE8CBD}" destId="{E74196BD-7901-4444-957A-9DCD48DC014A}" srcOrd="0" destOrd="0" presId="urn:microsoft.com/office/officeart/2005/8/layout/hierarchy3"/>
    <dgm:cxn modelId="{EE5758A1-B012-4750-8A6A-C88FA0D332A5}" type="presParOf" srcId="{E74196BD-7901-4444-957A-9DCD48DC014A}" destId="{4965F621-C036-4771-9E27-D16FE064AE31}" srcOrd="0" destOrd="0" presId="urn:microsoft.com/office/officeart/2005/8/layout/hierarchy3"/>
    <dgm:cxn modelId="{8267B71C-FD4E-47F7-8E05-6179E70D9E0A}" type="presParOf" srcId="{E74196BD-7901-4444-957A-9DCD48DC014A}" destId="{C246CA48-B718-417C-9332-A70DCE62684C}" srcOrd="1" destOrd="0" presId="urn:microsoft.com/office/officeart/2005/8/layout/hierarchy3"/>
    <dgm:cxn modelId="{AA46CF1D-3A55-4FD2-9026-DBF783ADB8F0}" type="presParOf" srcId="{10ACB9EF-6339-4288-970F-49E59CCE8CBD}" destId="{5DFC850C-137E-4F0A-A6AD-B5A141CBA519}" srcOrd="1" destOrd="0" presId="urn:microsoft.com/office/officeart/2005/8/layout/hierarchy3"/>
    <dgm:cxn modelId="{E9654B08-0DD7-40BD-92C8-348A12F468AA}" type="presParOf" srcId="{5DFC850C-137E-4F0A-A6AD-B5A141CBA519}" destId="{3406C0BA-3A80-42E7-9AB5-C52B82C26181}" srcOrd="0" destOrd="0" presId="urn:microsoft.com/office/officeart/2005/8/layout/hierarchy3"/>
    <dgm:cxn modelId="{30D09330-5186-4769-9C46-7A0BA7D82089}" type="presParOf" srcId="{5DFC850C-137E-4F0A-A6AD-B5A141CBA519}" destId="{B15F49A9-0B2C-4ECF-AF73-3EB3FC36CE38}" srcOrd="1" destOrd="0" presId="urn:microsoft.com/office/officeart/2005/8/layout/hierarchy3"/>
    <dgm:cxn modelId="{8E50AE22-758B-49EF-B3F9-E65EF98A20C8}" type="presParOf" srcId="{5DFC850C-137E-4F0A-A6AD-B5A141CBA519}" destId="{CB99DBF2-8632-4543-8509-598E8F0E1EA9}" srcOrd="2" destOrd="0" presId="urn:microsoft.com/office/officeart/2005/8/layout/hierarchy3"/>
    <dgm:cxn modelId="{9D1426E1-F0A4-4ACB-AD4A-CC5F1D22102A}" type="presParOf" srcId="{5DFC850C-137E-4F0A-A6AD-B5A141CBA519}" destId="{9C27A509-8EAE-4B7F-A846-572045CDC7E8}" srcOrd="3" destOrd="0" presId="urn:microsoft.com/office/officeart/2005/8/layout/hierarchy3"/>
    <dgm:cxn modelId="{1F0A0382-E106-4893-BAF9-DC4C0446DDE5}" type="presParOf" srcId="{5DFC850C-137E-4F0A-A6AD-B5A141CBA519}" destId="{47920099-2F12-4D6C-A703-8A70C033B11E}" srcOrd="4" destOrd="0" presId="urn:microsoft.com/office/officeart/2005/8/layout/hierarchy3"/>
    <dgm:cxn modelId="{4B5A61F9-4799-4140-98F3-8D75F4D64268}" type="presParOf" srcId="{5DFC850C-137E-4F0A-A6AD-B5A141CBA519}" destId="{5767A3D9-609F-466F-B321-982089E42135}" srcOrd="5" destOrd="0" presId="urn:microsoft.com/office/officeart/2005/8/layout/hierarchy3"/>
    <dgm:cxn modelId="{17A98A8E-8C0A-466B-8322-9EF3C82C2D82}" type="presParOf" srcId="{5DFC850C-137E-4F0A-A6AD-B5A141CBA519}" destId="{5BE656E3-91D5-4683-B8D2-7FFBB26FD29A}" srcOrd="6" destOrd="0" presId="urn:microsoft.com/office/officeart/2005/8/layout/hierarchy3"/>
    <dgm:cxn modelId="{0E8E6669-DB25-4BC9-A275-7F272CE7A1A9}" type="presParOf" srcId="{5DFC850C-137E-4F0A-A6AD-B5A141CBA519}" destId="{EA2FCD96-E56D-415A-AEE7-2F50E09F6AB7}" srcOrd="7" destOrd="0" presId="urn:microsoft.com/office/officeart/2005/8/layout/hierarchy3"/>
    <dgm:cxn modelId="{FF43A971-3751-4045-A65A-8DE1BE05E390}" type="presParOf" srcId="{5DFC850C-137E-4F0A-A6AD-B5A141CBA519}" destId="{C94ACF16-5240-4797-8689-D5AD17824E21}" srcOrd="8" destOrd="0" presId="urn:microsoft.com/office/officeart/2005/8/layout/hierarchy3"/>
    <dgm:cxn modelId="{A75D2D06-A451-4807-8922-24A63737BE8A}" type="presParOf" srcId="{5DFC850C-137E-4F0A-A6AD-B5A141CBA519}" destId="{B12474E6-556F-49C6-A80F-F915F8D47F18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7018E8-00DB-4CA4-99D6-8E10B175B40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F0A700D-482F-438F-BBE0-69F9663259C7}">
      <dgm:prSet phldrT="[Text]"/>
      <dgm:spPr/>
      <dgm:t>
        <a:bodyPr/>
        <a:lstStyle/>
        <a:p>
          <a:r>
            <a:rPr lang="en-US" dirty="0" err="1" smtClean="0"/>
            <a:t>Manfaat</a:t>
          </a:r>
          <a:r>
            <a:rPr lang="en-US" dirty="0" smtClean="0"/>
            <a:t> </a:t>
          </a:r>
          <a:r>
            <a:rPr lang="en-US" dirty="0" err="1" smtClean="0"/>
            <a:t>Pensiun</a:t>
          </a:r>
          <a:r>
            <a:rPr lang="en-US" dirty="0" smtClean="0"/>
            <a:t> Orang </a:t>
          </a:r>
          <a:r>
            <a:rPr lang="en-US" dirty="0" err="1" smtClean="0"/>
            <a:t>Tua</a:t>
          </a:r>
          <a:r>
            <a:rPr lang="en-US" dirty="0" smtClean="0"/>
            <a:t> (MPOT)</a:t>
          </a:r>
          <a:endParaRPr lang="id-ID" b="1" dirty="0"/>
        </a:p>
      </dgm:t>
    </dgm:pt>
    <dgm:pt modelId="{427C44CF-48EC-4DE8-9142-C74F6453A4E6}" type="parTrans" cxnId="{A957A6BF-53E6-4017-B428-A33A267562A5}">
      <dgm:prSet/>
      <dgm:spPr/>
      <dgm:t>
        <a:bodyPr/>
        <a:lstStyle/>
        <a:p>
          <a:endParaRPr lang="id-ID"/>
        </a:p>
      </dgm:t>
    </dgm:pt>
    <dgm:pt modelId="{BE4CC62F-E3E8-41A8-83F0-FB03D50D4AD8}" type="sibTrans" cxnId="{A957A6BF-53E6-4017-B428-A33A267562A5}">
      <dgm:prSet/>
      <dgm:spPr/>
      <dgm:t>
        <a:bodyPr/>
        <a:lstStyle/>
        <a:p>
          <a:endParaRPr lang="id-ID"/>
        </a:p>
      </dgm:t>
    </dgm:pt>
    <dgm:pt modelId="{2BA12745-8026-49C3-A281-797BA08AA6F6}">
      <dgm:prSet phldrT="[Text]" custT="1"/>
      <dgm:spPr/>
      <dgm:t>
        <a:bodyPr/>
        <a:lstStyle/>
        <a:p>
          <a:r>
            <a:rPr lang="id-ID" sz="1800" dirty="0" smtClean="0"/>
            <a:t>Penerima o</a:t>
          </a:r>
          <a:r>
            <a:rPr lang="it-IT" sz="1800" dirty="0" smtClean="0"/>
            <a:t>rangtua dalam hal peserta meninggal dan tidak mempunyai istri/suami dan anak</a:t>
          </a:r>
          <a:endParaRPr lang="id-ID" sz="1800" dirty="0"/>
        </a:p>
      </dgm:t>
    </dgm:pt>
    <dgm:pt modelId="{8659F9E1-F290-4CC1-A1BF-6FB8269E28C1}" type="parTrans" cxnId="{2DC7AA9F-751C-4AEF-BB9D-DBC2059F62C0}">
      <dgm:prSet/>
      <dgm:spPr/>
      <dgm:t>
        <a:bodyPr/>
        <a:lstStyle/>
        <a:p>
          <a:endParaRPr lang="id-ID"/>
        </a:p>
      </dgm:t>
    </dgm:pt>
    <dgm:pt modelId="{C1A07E3F-77EF-4402-9903-755F1375A9F7}" type="sibTrans" cxnId="{2DC7AA9F-751C-4AEF-BB9D-DBC2059F62C0}">
      <dgm:prSet/>
      <dgm:spPr/>
      <dgm:t>
        <a:bodyPr/>
        <a:lstStyle/>
        <a:p>
          <a:endParaRPr lang="id-ID"/>
        </a:p>
      </dgm:t>
    </dgm:pt>
    <dgm:pt modelId="{B1C589CE-4D93-4269-9753-01C83ED03CCA}">
      <dgm:prSet phldrT="[Text]" custT="1"/>
      <dgm:spPr/>
      <dgm:t>
        <a:bodyPr/>
        <a:lstStyle/>
        <a:p>
          <a:r>
            <a:rPr lang="it-IT" sz="1800" dirty="0" smtClean="0"/>
            <a:t>Manfaat 20% x Formula</a:t>
          </a:r>
          <a:endParaRPr lang="id-ID" sz="1800" dirty="0"/>
        </a:p>
      </dgm:t>
    </dgm:pt>
    <dgm:pt modelId="{86EBB247-A8C3-48CA-9461-6FCBC4AEEEF9}" type="parTrans" cxnId="{D553815D-49F7-4501-AF0B-3415EB35C1A2}">
      <dgm:prSet/>
      <dgm:spPr/>
      <dgm:t>
        <a:bodyPr/>
        <a:lstStyle/>
        <a:p>
          <a:endParaRPr lang="id-ID"/>
        </a:p>
      </dgm:t>
    </dgm:pt>
    <dgm:pt modelId="{5696CB38-E13A-4613-BE3D-425CC3AA1AB9}" type="sibTrans" cxnId="{D553815D-49F7-4501-AF0B-3415EB35C1A2}">
      <dgm:prSet/>
      <dgm:spPr/>
      <dgm:t>
        <a:bodyPr/>
        <a:lstStyle/>
        <a:p>
          <a:endParaRPr lang="id-ID"/>
        </a:p>
      </dgm:t>
    </dgm:pt>
    <dgm:pt modelId="{948E2186-85E5-4BD3-B8DF-34E6C8848F15}">
      <dgm:prSet custT="1"/>
      <dgm:spPr/>
      <dgm:t>
        <a:bodyPr/>
        <a:lstStyle/>
        <a:p>
          <a:r>
            <a:rPr lang="en-US" sz="1800" dirty="0" err="1" smtClean="0"/>
            <a:t>Manfaat</a:t>
          </a:r>
          <a:r>
            <a:rPr lang="en-US" sz="1800" dirty="0" smtClean="0"/>
            <a:t> </a:t>
          </a:r>
          <a:r>
            <a:rPr lang="en-US" sz="1800" dirty="0" err="1" smtClean="0"/>
            <a:t>pensiun</a:t>
          </a:r>
          <a:r>
            <a:rPr lang="en-US" sz="1800" dirty="0" smtClean="0"/>
            <a:t> </a:t>
          </a:r>
          <a:r>
            <a:rPr lang="en-US" sz="1800" dirty="0" err="1" smtClean="0"/>
            <a:t>orangtua</a:t>
          </a:r>
          <a:r>
            <a:rPr lang="en-US" sz="1800" dirty="0" smtClean="0"/>
            <a:t> </a:t>
          </a:r>
          <a:r>
            <a:rPr lang="en-US" sz="1800" dirty="0" err="1" smtClean="0"/>
            <a:t>berakhir</a:t>
          </a:r>
          <a:r>
            <a:rPr lang="en-US" sz="1800" dirty="0" smtClean="0"/>
            <a:t> </a:t>
          </a:r>
          <a:r>
            <a:rPr lang="en-US" sz="1800" dirty="0" err="1" smtClean="0"/>
            <a:t>pada</a:t>
          </a:r>
          <a:r>
            <a:rPr lang="en-US" sz="1800" dirty="0" smtClean="0"/>
            <a:t> </a:t>
          </a:r>
          <a:r>
            <a:rPr lang="en-US" sz="1800" dirty="0" err="1" smtClean="0"/>
            <a:t>saat</a:t>
          </a:r>
          <a:r>
            <a:rPr lang="en-US" sz="1800" dirty="0" smtClean="0"/>
            <a:t> ayah </a:t>
          </a:r>
          <a:r>
            <a:rPr lang="en-US" sz="1800" dirty="0" err="1" smtClean="0"/>
            <a:t>atau</a:t>
          </a:r>
          <a:r>
            <a:rPr lang="en-US" sz="1800" dirty="0" smtClean="0"/>
            <a:t> </a:t>
          </a:r>
          <a:r>
            <a:rPr lang="en-US" sz="1800" dirty="0" err="1" smtClean="0"/>
            <a:t>ibu</a:t>
          </a:r>
          <a:r>
            <a:rPr lang="en-US" sz="1800" dirty="0" smtClean="0"/>
            <a:t> </a:t>
          </a:r>
          <a:r>
            <a:rPr lang="en-US" sz="1800" dirty="0" err="1" smtClean="0"/>
            <a:t>penerima</a:t>
          </a:r>
          <a:r>
            <a:rPr lang="en-US" sz="1800" dirty="0" smtClean="0"/>
            <a:t> </a:t>
          </a:r>
          <a:r>
            <a:rPr lang="en-US" sz="1800" dirty="0" err="1" smtClean="0"/>
            <a:t>manfaat</a:t>
          </a:r>
          <a:r>
            <a:rPr lang="en-US" sz="1800" dirty="0" smtClean="0"/>
            <a:t> </a:t>
          </a:r>
          <a:r>
            <a:rPr lang="en-US" sz="1800" dirty="0" err="1" smtClean="0"/>
            <a:t>meninggal</a:t>
          </a:r>
          <a:r>
            <a:rPr lang="id-ID" sz="1800" dirty="0" smtClean="0"/>
            <a:t> dunia</a:t>
          </a:r>
          <a:r>
            <a:rPr lang="en-US" sz="1800" dirty="0" smtClean="0"/>
            <a:t>.</a:t>
          </a:r>
          <a:endParaRPr lang="id-ID" sz="1800" dirty="0"/>
        </a:p>
      </dgm:t>
    </dgm:pt>
    <dgm:pt modelId="{3B5F9693-12C9-410E-B37E-C0C5219D98F4}" type="parTrans" cxnId="{3ED68E60-2AD8-47DE-B128-540565CDB66C}">
      <dgm:prSet/>
      <dgm:spPr/>
      <dgm:t>
        <a:bodyPr/>
        <a:lstStyle/>
        <a:p>
          <a:endParaRPr lang="id-ID"/>
        </a:p>
      </dgm:t>
    </dgm:pt>
    <dgm:pt modelId="{5A792E6B-9A05-4A35-9BBC-DEAB1F0B9235}" type="sibTrans" cxnId="{3ED68E60-2AD8-47DE-B128-540565CDB66C}">
      <dgm:prSet/>
      <dgm:spPr/>
      <dgm:t>
        <a:bodyPr/>
        <a:lstStyle/>
        <a:p>
          <a:endParaRPr lang="id-ID"/>
        </a:p>
      </dgm:t>
    </dgm:pt>
    <dgm:pt modelId="{2B896725-0770-40DB-9B79-16755B52276B}" type="pres">
      <dgm:prSet presAssocID="{7B7018E8-00DB-4CA4-99D6-8E10B175B4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AFBEA94D-FCF7-4CA2-88E9-6D8506087D71}" type="pres">
      <dgm:prSet presAssocID="{0F0A700D-482F-438F-BBE0-69F9663259C7}" presName="root" presStyleCnt="0"/>
      <dgm:spPr/>
    </dgm:pt>
    <dgm:pt modelId="{D16E7834-5114-459C-815A-8C33118F21DE}" type="pres">
      <dgm:prSet presAssocID="{0F0A700D-482F-438F-BBE0-69F9663259C7}" presName="rootComposite" presStyleCnt="0"/>
      <dgm:spPr/>
    </dgm:pt>
    <dgm:pt modelId="{D0D54BEB-523F-4F23-841A-9609DE2380EE}" type="pres">
      <dgm:prSet presAssocID="{0F0A700D-482F-438F-BBE0-69F9663259C7}" presName="rootText" presStyleLbl="node1" presStyleIdx="0" presStyleCnt="1" custScaleX="261225"/>
      <dgm:spPr/>
      <dgm:t>
        <a:bodyPr/>
        <a:lstStyle/>
        <a:p>
          <a:endParaRPr lang="id-ID"/>
        </a:p>
      </dgm:t>
    </dgm:pt>
    <dgm:pt modelId="{F96096D7-A3EF-486C-B277-20E7CBD3FB06}" type="pres">
      <dgm:prSet presAssocID="{0F0A700D-482F-438F-BBE0-69F9663259C7}" presName="rootConnector" presStyleLbl="node1" presStyleIdx="0" presStyleCnt="1"/>
      <dgm:spPr/>
      <dgm:t>
        <a:bodyPr/>
        <a:lstStyle/>
        <a:p>
          <a:endParaRPr lang="id-ID"/>
        </a:p>
      </dgm:t>
    </dgm:pt>
    <dgm:pt modelId="{C7CC25E5-3A43-4828-8E10-1216826FC07E}" type="pres">
      <dgm:prSet presAssocID="{0F0A700D-482F-438F-BBE0-69F9663259C7}" presName="childShape" presStyleCnt="0"/>
      <dgm:spPr/>
    </dgm:pt>
    <dgm:pt modelId="{64307F28-EF1A-4BCB-AB63-440554BABEEA}" type="pres">
      <dgm:prSet presAssocID="{8659F9E1-F290-4CC1-A1BF-6FB8269E28C1}" presName="Name13" presStyleLbl="parChTrans1D2" presStyleIdx="0" presStyleCnt="3"/>
      <dgm:spPr/>
      <dgm:t>
        <a:bodyPr/>
        <a:lstStyle/>
        <a:p>
          <a:endParaRPr lang="id-ID"/>
        </a:p>
      </dgm:t>
    </dgm:pt>
    <dgm:pt modelId="{1466C719-7D6E-49DE-A27C-C786220051C5}" type="pres">
      <dgm:prSet presAssocID="{2BA12745-8026-49C3-A281-797BA08AA6F6}" presName="childText" presStyleLbl="bgAcc1" presStyleIdx="0" presStyleCnt="3" custScaleX="31602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95A878-A1D9-4287-B112-A4BB68804158}" type="pres">
      <dgm:prSet presAssocID="{86EBB247-A8C3-48CA-9461-6FCBC4AEEEF9}" presName="Name13" presStyleLbl="parChTrans1D2" presStyleIdx="1" presStyleCnt="3"/>
      <dgm:spPr/>
      <dgm:t>
        <a:bodyPr/>
        <a:lstStyle/>
        <a:p>
          <a:endParaRPr lang="id-ID"/>
        </a:p>
      </dgm:t>
    </dgm:pt>
    <dgm:pt modelId="{38E7EB1A-8388-49AE-BECA-F4FC3781DC7A}" type="pres">
      <dgm:prSet presAssocID="{B1C589CE-4D93-4269-9753-01C83ED03CCA}" presName="childText" presStyleLbl="bgAcc1" presStyleIdx="1" presStyleCnt="3" custScaleX="3176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96EE45-EAB6-4D24-A796-DB7D768F7F31}" type="pres">
      <dgm:prSet presAssocID="{3B5F9693-12C9-410E-B37E-C0C5219D98F4}" presName="Name13" presStyleLbl="parChTrans1D2" presStyleIdx="2" presStyleCnt="3"/>
      <dgm:spPr/>
      <dgm:t>
        <a:bodyPr/>
        <a:lstStyle/>
        <a:p>
          <a:endParaRPr lang="id-ID"/>
        </a:p>
      </dgm:t>
    </dgm:pt>
    <dgm:pt modelId="{E98AD0E7-2432-471D-BD12-DEE7E8DF9256}" type="pres">
      <dgm:prSet presAssocID="{948E2186-85E5-4BD3-B8DF-34E6C8848F15}" presName="childText" presStyleLbl="bgAcc1" presStyleIdx="2" presStyleCnt="3" custScaleX="31935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ED68E60-2AD8-47DE-B128-540565CDB66C}" srcId="{0F0A700D-482F-438F-BBE0-69F9663259C7}" destId="{948E2186-85E5-4BD3-B8DF-34E6C8848F15}" srcOrd="2" destOrd="0" parTransId="{3B5F9693-12C9-410E-B37E-C0C5219D98F4}" sibTransId="{5A792E6B-9A05-4A35-9BBC-DEAB1F0B9235}"/>
    <dgm:cxn modelId="{6ECDBA08-89A7-4DC7-A5A0-036EFA2AAF9C}" type="presOf" srcId="{8659F9E1-F290-4CC1-A1BF-6FB8269E28C1}" destId="{64307F28-EF1A-4BCB-AB63-440554BABEEA}" srcOrd="0" destOrd="0" presId="urn:microsoft.com/office/officeart/2005/8/layout/hierarchy3"/>
    <dgm:cxn modelId="{877CF88F-44AF-468F-BF88-EF2A705DA8E8}" type="presOf" srcId="{2BA12745-8026-49C3-A281-797BA08AA6F6}" destId="{1466C719-7D6E-49DE-A27C-C786220051C5}" srcOrd="0" destOrd="0" presId="urn:microsoft.com/office/officeart/2005/8/layout/hierarchy3"/>
    <dgm:cxn modelId="{D553815D-49F7-4501-AF0B-3415EB35C1A2}" srcId="{0F0A700D-482F-438F-BBE0-69F9663259C7}" destId="{B1C589CE-4D93-4269-9753-01C83ED03CCA}" srcOrd="1" destOrd="0" parTransId="{86EBB247-A8C3-48CA-9461-6FCBC4AEEEF9}" sibTransId="{5696CB38-E13A-4613-BE3D-425CC3AA1AB9}"/>
    <dgm:cxn modelId="{A957A6BF-53E6-4017-B428-A33A267562A5}" srcId="{7B7018E8-00DB-4CA4-99D6-8E10B175B407}" destId="{0F0A700D-482F-438F-BBE0-69F9663259C7}" srcOrd="0" destOrd="0" parTransId="{427C44CF-48EC-4DE8-9142-C74F6453A4E6}" sibTransId="{BE4CC62F-E3E8-41A8-83F0-FB03D50D4AD8}"/>
    <dgm:cxn modelId="{786DE2B7-7155-4AC7-8DB5-D0D118E6E6D1}" type="presOf" srcId="{0F0A700D-482F-438F-BBE0-69F9663259C7}" destId="{F96096D7-A3EF-486C-B277-20E7CBD3FB06}" srcOrd="1" destOrd="0" presId="urn:microsoft.com/office/officeart/2005/8/layout/hierarchy3"/>
    <dgm:cxn modelId="{A1E86F32-04E3-4B3B-8A43-89B07E397756}" type="presOf" srcId="{3B5F9693-12C9-410E-B37E-C0C5219D98F4}" destId="{BE96EE45-EAB6-4D24-A796-DB7D768F7F31}" srcOrd="0" destOrd="0" presId="urn:microsoft.com/office/officeart/2005/8/layout/hierarchy3"/>
    <dgm:cxn modelId="{AEE74B83-CF18-4877-B5C6-24B94454BFE0}" type="presOf" srcId="{B1C589CE-4D93-4269-9753-01C83ED03CCA}" destId="{38E7EB1A-8388-49AE-BECA-F4FC3781DC7A}" srcOrd="0" destOrd="0" presId="urn:microsoft.com/office/officeart/2005/8/layout/hierarchy3"/>
    <dgm:cxn modelId="{3C8AEE2E-F292-444E-88F4-E601D7669752}" type="presOf" srcId="{7B7018E8-00DB-4CA4-99D6-8E10B175B407}" destId="{2B896725-0770-40DB-9B79-16755B52276B}" srcOrd="0" destOrd="0" presId="urn:microsoft.com/office/officeart/2005/8/layout/hierarchy3"/>
    <dgm:cxn modelId="{E4AD37F0-65A7-48D6-A1FD-36CF3604E653}" type="presOf" srcId="{0F0A700D-482F-438F-BBE0-69F9663259C7}" destId="{D0D54BEB-523F-4F23-841A-9609DE2380EE}" srcOrd="0" destOrd="0" presId="urn:microsoft.com/office/officeart/2005/8/layout/hierarchy3"/>
    <dgm:cxn modelId="{C2A5DF7E-F73A-47D9-8686-C95D3737D895}" type="presOf" srcId="{948E2186-85E5-4BD3-B8DF-34E6C8848F15}" destId="{E98AD0E7-2432-471D-BD12-DEE7E8DF9256}" srcOrd="0" destOrd="0" presId="urn:microsoft.com/office/officeart/2005/8/layout/hierarchy3"/>
    <dgm:cxn modelId="{565CAB36-90EA-4451-AE9F-13C9BA08A4FC}" type="presOf" srcId="{86EBB247-A8C3-48CA-9461-6FCBC4AEEEF9}" destId="{1D95A878-A1D9-4287-B112-A4BB68804158}" srcOrd="0" destOrd="0" presId="urn:microsoft.com/office/officeart/2005/8/layout/hierarchy3"/>
    <dgm:cxn modelId="{2DC7AA9F-751C-4AEF-BB9D-DBC2059F62C0}" srcId="{0F0A700D-482F-438F-BBE0-69F9663259C7}" destId="{2BA12745-8026-49C3-A281-797BA08AA6F6}" srcOrd="0" destOrd="0" parTransId="{8659F9E1-F290-4CC1-A1BF-6FB8269E28C1}" sibTransId="{C1A07E3F-77EF-4402-9903-755F1375A9F7}"/>
    <dgm:cxn modelId="{437523C8-91DC-498E-8509-C967853B370C}" type="presParOf" srcId="{2B896725-0770-40DB-9B79-16755B52276B}" destId="{AFBEA94D-FCF7-4CA2-88E9-6D8506087D71}" srcOrd="0" destOrd="0" presId="urn:microsoft.com/office/officeart/2005/8/layout/hierarchy3"/>
    <dgm:cxn modelId="{E9E17B44-1240-4486-A976-F76B34B019C4}" type="presParOf" srcId="{AFBEA94D-FCF7-4CA2-88E9-6D8506087D71}" destId="{D16E7834-5114-459C-815A-8C33118F21DE}" srcOrd="0" destOrd="0" presId="urn:microsoft.com/office/officeart/2005/8/layout/hierarchy3"/>
    <dgm:cxn modelId="{043E7824-C97F-47B1-850B-FBB16A1CEBEE}" type="presParOf" srcId="{D16E7834-5114-459C-815A-8C33118F21DE}" destId="{D0D54BEB-523F-4F23-841A-9609DE2380EE}" srcOrd="0" destOrd="0" presId="urn:microsoft.com/office/officeart/2005/8/layout/hierarchy3"/>
    <dgm:cxn modelId="{3D154694-E19D-4618-86D2-5B34CE09AA70}" type="presParOf" srcId="{D16E7834-5114-459C-815A-8C33118F21DE}" destId="{F96096D7-A3EF-486C-B277-20E7CBD3FB06}" srcOrd="1" destOrd="0" presId="urn:microsoft.com/office/officeart/2005/8/layout/hierarchy3"/>
    <dgm:cxn modelId="{36D41771-1193-4700-BD21-96BEB8B4A575}" type="presParOf" srcId="{AFBEA94D-FCF7-4CA2-88E9-6D8506087D71}" destId="{C7CC25E5-3A43-4828-8E10-1216826FC07E}" srcOrd="1" destOrd="0" presId="urn:microsoft.com/office/officeart/2005/8/layout/hierarchy3"/>
    <dgm:cxn modelId="{A9D6D77A-5F91-4287-A3C2-2F84C25E05B6}" type="presParOf" srcId="{C7CC25E5-3A43-4828-8E10-1216826FC07E}" destId="{64307F28-EF1A-4BCB-AB63-440554BABEEA}" srcOrd="0" destOrd="0" presId="urn:microsoft.com/office/officeart/2005/8/layout/hierarchy3"/>
    <dgm:cxn modelId="{9FC5561B-CF1C-409A-8B06-73690D8DAA99}" type="presParOf" srcId="{C7CC25E5-3A43-4828-8E10-1216826FC07E}" destId="{1466C719-7D6E-49DE-A27C-C786220051C5}" srcOrd="1" destOrd="0" presId="urn:microsoft.com/office/officeart/2005/8/layout/hierarchy3"/>
    <dgm:cxn modelId="{5D637F1D-460B-44E1-A3AF-E3C52821FB5E}" type="presParOf" srcId="{C7CC25E5-3A43-4828-8E10-1216826FC07E}" destId="{1D95A878-A1D9-4287-B112-A4BB68804158}" srcOrd="2" destOrd="0" presId="urn:microsoft.com/office/officeart/2005/8/layout/hierarchy3"/>
    <dgm:cxn modelId="{63ACAF7D-DDFB-44BD-802C-8E749E2BA9CD}" type="presParOf" srcId="{C7CC25E5-3A43-4828-8E10-1216826FC07E}" destId="{38E7EB1A-8388-49AE-BECA-F4FC3781DC7A}" srcOrd="3" destOrd="0" presId="urn:microsoft.com/office/officeart/2005/8/layout/hierarchy3"/>
    <dgm:cxn modelId="{164907B4-5FF9-4A5A-BE93-38790E11E655}" type="presParOf" srcId="{C7CC25E5-3A43-4828-8E10-1216826FC07E}" destId="{BE96EE45-EAB6-4D24-A796-DB7D768F7F31}" srcOrd="4" destOrd="0" presId="urn:microsoft.com/office/officeart/2005/8/layout/hierarchy3"/>
    <dgm:cxn modelId="{B26C0DC1-582C-4EC0-B101-BD4B1A3C4664}" type="presParOf" srcId="{C7CC25E5-3A43-4828-8E10-1216826FC07E}" destId="{E98AD0E7-2432-471D-BD12-DEE7E8DF925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F39464-BB0B-4505-AC21-E876B91292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46C6B5E-047C-41B6-B4B7-0E9E60E809DD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9900"/>
        </a:solidFill>
        <a:ln>
          <a:noFill/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Peserta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memasuki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usia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pensiun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dan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tidak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memenuhi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masa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iur</a:t>
          </a:r>
          <a:r>
            <a:rPr lang="en-US" sz="2400" b="1" dirty="0" smtClean="0">
              <a:solidFill>
                <a:schemeClr val="bg1"/>
              </a:solidFill>
            </a:rPr>
            <a:t> minimum 15 </a:t>
          </a:r>
          <a:r>
            <a:rPr lang="en-US" sz="2400" b="1" dirty="0" err="1" smtClean="0">
              <a:solidFill>
                <a:schemeClr val="bg1"/>
              </a:solidFill>
            </a:rPr>
            <a:t>tahun</a:t>
          </a:r>
          <a:r>
            <a:rPr lang="en-US" sz="2400" b="1" dirty="0" smtClean="0">
              <a:solidFill>
                <a:schemeClr val="bg1"/>
              </a:solidFill>
            </a:rPr>
            <a:t>.</a:t>
          </a:r>
          <a:endParaRPr lang="id-ID" sz="2400" b="1" dirty="0">
            <a:solidFill>
              <a:schemeClr val="bg1"/>
            </a:solidFill>
          </a:endParaRPr>
        </a:p>
      </dgm:t>
    </dgm:pt>
    <dgm:pt modelId="{2636B0C8-A8D7-4982-B39C-289058DA1462}" type="parTrans" cxnId="{38CD75A7-6E37-4654-9F7B-AB4115BF27EB}">
      <dgm:prSet/>
      <dgm:spPr/>
      <dgm:t>
        <a:bodyPr/>
        <a:lstStyle/>
        <a:p>
          <a:endParaRPr lang="id-ID"/>
        </a:p>
      </dgm:t>
    </dgm:pt>
    <dgm:pt modelId="{AC53A980-8D0D-4206-B231-1F5F26EF9B23}" type="sibTrans" cxnId="{38CD75A7-6E37-4654-9F7B-AB4115BF27EB}">
      <dgm:prSet/>
      <dgm:spPr/>
      <dgm:t>
        <a:bodyPr/>
        <a:lstStyle/>
        <a:p>
          <a:endParaRPr lang="id-ID"/>
        </a:p>
      </dgm:t>
    </dgm:pt>
    <dgm:pt modelId="{CEAA46B2-A059-43C3-921A-227C6FF239CE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009900"/>
        </a:solidFill>
        <a:ln>
          <a:noFill/>
        </a:ln>
      </dgm:spPr>
      <dgm:t>
        <a:bodyPr/>
        <a:lstStyle/>
        <a:p>
          <a:r>
            <a:rPr lang="en-US" sz="2400" b="1" dirty="0" err="1" smtClean="0">
              <a:solidFill>
                <a:schemeClr val="bg1"/>
              </a:solidFill>
            </a:rPr>
            <a:t>Peserta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mengalami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cacat</a:t>
          </a:r>
          <a:r>
            <a:rPr lang="en-US" sz="2400" b="1" dirty="0" smtClean="0">
              <a:solidFill>
                <a:schemeClr val="bg1"/>
              </a:solidFill>
            </a:rPr>
            <a:t> total </a:t>
          </a:r>
          <a:r>
            <a:rPr lang="en-US" sz="2400" b="1" dirty="0" err="1" smtClean="0">
              <a:solidFill>
                <a:schemeClr val="bg1"/>
              </a:solidFill>
            </a:rPr>
            <a:t>tetap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atau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meninggal</a:t>
          </a:r>
          <a:r>
            <a:rPr lang="en-US" sz="2400" b="1" dirty="0" smtClean="0">
              <a:solidFill>
                <a:schemeClr val="bg1"/>
              </a:solidFill>
            </a:rPr>
            <a:t> </a:t>
          </a:r>
          <a:r>
            <a:rPr lang="en-US" sz="2400" b="1" dirty="0" err="1" smtClean="0">
              <a:solidFill>
                <a:schemeClr val="bg1"/>
              </a:solidFill>
            </a:rPr>
            <a:t>dunia</a:t>
          </a:r>
          <a:r>
            <a:rPr lang="en-US" sz="2400" b="1" dirty="0" smtClean="0">
              <a:solidFill>
                <a:schemeClr val="bg1"/>
              </a:solidFill>
            </a:rPr>
            <a:t>, </a:t>
          </a:r>
          <a:r>
            <a:rPr lang="en-US" sz="2400" b="1" dirty="0" err="1" smtClean="0">
              <a:solidFill>
                <a:schemeClr val="bg1"/>
              </a:solidFill>
            </a:rPr>
            <a:t>bilamana</a:t>
          </a:r>
          <a:r>
            <a:rPr lang="en-US" sz="2400" b="1" dirty="0" smtClean="0">
              <a:solidFill>
                <a:schemeClr val="bg1"/>
              </a:solidFill>
            </a:rPr>
            <a:t>:</a:t>
          </a:r>
          <a:endParaRPr lang="id-ID" sz="2400" b="1" dirty="0">
            <a:solidFill>
              <a:schemeClr val="bg1"/>
            </a:solidFill>
          </a:endParaRPr>
        </a:p>
      </dgm:t>
    </dgm:pt>
    <dgm:pt modelId="{D763A9B1-8FCB-41C1-9BE8-F737151DF9F9}" type="parTrans" cxnId="{0B7AC114-2E53-4558-96D2-381553BCA6ED}">
      <dgm:prSet/>
      <dgm:spPr/>
      <dgm:t>
        <a:bodyPr/>
        <a:lstStyle/>
        <a:p>
          <a:endParaRPr lang="id-ID"/>
        </a:p>
      </dgm:t>
    </dgm:pt>
    <dgm:pt modelId="{CD5EC296-3533-46DA-8205-627CCF91697A}" type="sibTrans" cxnId="{0B7AC114-2E53-4558-96D2-381553BCA6ED}">
      <dgm:prSet/>
      <dgm:spPr/>
      <dgm:t>
        <a:bodyPr/>
        <a:lstStyle/>
        <a:p>
          <a:endParaRPr lang="id-ID"/>
        </a:p>
      </dgm:t>
    </dgm:pt>
    <dgm:pt modelId="{44C8DA15-73A4-47DD-91AE-14F2508B5370}">
      <dgm:prSet custT="1"/>
      <dgm:spPr/>
      <dgm:t>
        <a:bodyPr/>
        <a:lstStyle/>
        <a:p>
          <a:r>
            <a:rPr lang="en-US" sz="1500" dirty="0" err="1" smtClean="0">
              <a:solidFill>
                <a:schemeClr val="tx1"/>
              </a:solidFill>
            </a:rPr>
            <a:t>Kejadian</a:t>
          </a:r>
          <a:r>
            <a:rPr lang="en-US" sz="1500" dirty="0" smtClean="0">
              <a:solidFill>
                <a:schemeClr val="tx1"/>
              </a:solidFill>
            </a:rPr>
            <a:t> yang </a:t>
          </a:r>
          <a:r>
            <a:rPr lang="en-US" sz="1500" dirty="0" err="1" smtClean="0">
              <a:solidFill>
                <a:schemeClr val="tx1"/>
              </a:solidFill>
            </a:rPr>
            <a:t>menyebabkan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cacat</a:t>
          </a:r>
          <a:r>
            <a:rPr lang="en-US" sz="1500" dirty="0" smtClean="0">
              <a:solidFill>
                <a:schemeClr val="tx1"/>
              </a:solidFill>
            </a:rPr>
            <a:t> total </a:t>
          </a:r>
          <a:r>
            <a:rPr lang="en-US" sz="1500" dirty="0" err="1" smtClean="0">
              <a:solidFill>
                <a:schemeClr val="tx1"/>
              </a:solidFill>
            </a:rPr>
            <a:t>tetap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terjadi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setelah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peserta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terdaftar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dalam</a:t>
          </a:r>
          <a:r>
            <a:rPr lang="en-US" sz="1500" dirty="0" smtClean="0">
              <a:solidFill>
                <a:schemeClr val="tx1"/>
              </a:solidFill>
            </a:rPr>
            <a:t> Program </a:t>
          </a:r>
          <a:r>
            <a:rPr lang="en-US" sz="1500" dirty="0" err="1" smtClean="0">
              <a:solidFill>
                <a:schemeClr val="tx1"/>
              </a:solidFill>
            </a:rPr>
            <a:t>Jaminan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Pensiun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kurang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dari</a:t>
          </a:r>
          <a:r>
            <a:rPr lang="en-US" sz="1500" dirty="0" smtClean="0">
              <a:solidFill>
                <a:schemeClr val="tx1"/>
              </a:solidFill>
            </a:rPr>
            <a:t> 1 (</a:t>
          </a:r>
          <a:r>
            <a:rPr lang="en-US" sz="1500" dirty="0" err="1" smtClean="0">
              <a:solidFill>
                <a:schemeClr val="tx1"/>
              </a:solidFill>
            </a:rPr>
            <a:t>satu</a:t>
          </a:r>
          <a:r>
            <a:rPr lang="en-US" sz="1500" dirty="0" smtClean="0">
              <a:solidFill>
                <a:schemeClr val="tx1"/>
              </a:solidFill>
            </a:rPr>
            <a:t>) </a:t>
          </a:r>
          <a:r>
            <a:rPr lang="en-US" sz="1500" dirty="0" err="1" smtClean="0">
              <a:solidFill>
                <a:schemeClr val="tx1"/>
              </a:solidFill>
            </a:rPr>
            <a:t>bulan</a:t>
          </a:r>
          <a:r>
            <a:rPr lang="en-US" sz="1500" dirty="0" smtClean="0">
              <a:solidFill>
                <a:schemeClr val="tx1"/>
              </a:solidFill>
            </a:rPr>
            <a:t>.</a:t>
          </a:r>
          <a:endParaRPr lang="id-ID" sz="1500" dirty="0">
            <a:solidFill>
              <a:schemeClr val="tx1"/>
            </a:solidFill>
          </a:endParaRPr>
        </a:p>
      </dgm:t>
    </dgm:pt>
    <dgm:pt modelId="{24CEBB41-9495-4E61-8A81-2DF8405CBB99}" type="parTrans" cxnId="{9622E508-C393-4DAA-81A3-5ACEB1D3DC2D}">
      <dgm:prSet/>
      <dgm:spPr/>
      <dgm:t>
        <a:bodyPr/>
        <a:lstStyle/>
        <a:p>
          <a:endParaRPr lang="id-ID"/>
        </a:p>
      </dgm:t>
    </dgm:pt>
    <dgm:pt modelId="{80DC8C11-41A1-49E4-88B2-689E807A21EF}" type="sibTrans" cxnId="{9622E508-C393-4DAA-81A3-5ACEB1D3DC2D}">
      <dgm:prSet/>
      <dgm:spPr/>
      <dgm:t>
        <a:bodyPr/>
        <a:lstStyle/>
        <a:p>
          <a:endParaRPr lang="id-ID"/>
        </a:p>
      </dgm:t>
    </dgm:pt>
    <dgm:pt modelId="{59872786-A20C-4BA5-8A12-ACBC468AFCA2}">
      <dgm:prSet custT="1"/>
      <dgm:spPr/>
      <dgm:t>
        <a:bodyPr/>
        <a:lstStyle/>
        <a:p>
          <a:r>
            <a:rPr lang="en-US" sz="1500" dirty="0" err="1" smtClean="0">
              <a:solidFill>
                <a:schemeClr val="tx1"/>
              </a:solidFill>
            </a:rPr>
            <a:t>Meninggal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dunia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dengan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kepesertaan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kurang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dari</a:t>
          </a:r>
          <a:r>
            <a:rPr lang="en-US" sz="1500" dirty="0" smtClean="0">
              <a:solidFill>
                <a:schemeClr val="tx1"/>
              </a:solidFill>
            </a:rPr>
            <a:t> 1 (</a:t>
          </a:r>
          <a:r>
            <a:rPr lang="en-US" sz="1500" dirty="0" err="1" smtClean="0">
              <a:solidFill>
                <a:schemeClr val="tx1"/>
              </a:solidFill>
            </a:rPr>
            <a:t>satu</a:t>
          </a:r>
          <a:r>
            <a:rPr lang="en-US" sz="1500" dirty="0" smtClean="0">
              <a:solidFill>
                <a:schemeClr val="tx1"/>
              </a:solidFill>
            </a:rPr>
            <a:t>) </a:t>
          </a:r>
          <a:r>
            <a:rPr lang="en-US" sz="1500" dirty="0" err="1" smtClean="0">
              <a:solidFill>
                <a:schemeClr val="tx1"/>
              </a:solidFill>
            </a:rPr>
            <a:t>tahun</a:t>
          </a:r>
          <a:r>
            <a:rPr lang="en-US" sz="1500" dirty="0" smtClean="0">
              <a:solidFill>
                <a:schemeClr val="tx1"/>
              </a:solidFill>
            </a:rPr>
            <a:t>.</a:t>
          </a:r>
          <a:endParaRPr lang="id-ID" sz="1500" dirty="0">
            <a:solidFill>
              <a:schemeClr val="tx1"/>
            </a:solidFill>
          </a:endParaRPr>
        </a:p>
      </dgm:t>
    </dgm:pt>
    <dgm:pt modelId="{EB4CF6C1-6712-4FDF-BD55-3A12BDBA2710}" type="parTrans" cxnId="{467E8D18-19C1-4753-A358-0C04D453E483}">
      <dgm:prSet/>
      <dgm:spPr/>
      <dgm:t>
        <a:bodyPr/>
        <a:lstStyle/>
        <a:p>
          <a:endParaRPr lang="id-ID"/>
        </a:p>
      </dgm:t>
    </dgm:pt>
    <dgm:pt modelId="{5A64029D-B1A2-4368-A40C-400908555783}" type="sibTrans" cxnId="{467E8D18-19C1-4753-A358-0C04D453E483}">
      <dgm:prSet/>
      <dgm:spPr/>
      <dgm:t>
        <a:bodyPr/>
        <a:lstStyle/>
        <a:p>
          <a:endParaRPr lang="id-ID"/>
        </a:p>
      </dgm:t>
    </dgm:pt>
    <dgm:pt modelId="{9EA30979-1F11-41F0-BBC6-42EEA482F17A}">
      <dgm:prSet custT="1"/>
      <dgm:spPr/>
      <dgm:t>
        <a:bodyPr/>
        <a:lstStyle/>
        <a:p>
          <a:r>
            <a:rPr lang="en-US" sz="1500" dirty="0" err="1" smtClean="0">
              <a:solidFill>
                <a:schemeClr val="tx1"/>
              </a:solidFill>
            </a:rPr>
            <a:t>Pemberi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kerja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peserta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rutin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membayar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iuran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dengan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i="1" dirty="0" smtClean="0">
              <a:solidFill>
                <a:schemeClr val="tx1"/>
              </a:solidFill>
            </a:rPr>
            <a:t>density rate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kurang</a:t>
          </a:r>
          <a:r>
            <a:rPr lang="en-US" sz="1500" dirty="0" smtClean="0">
              <a:solidFill>
                <a:schemeClr val="tx1"/>
              </a:solidFill>
            </a:rPr>
            <a:t> </a:t>
          </a:r>
          <a:r>
            <a:rPr lang="en-US" sz="1500" dirty="0" err="1" smtClean="0">
              <a:solidFill>
                <a:schemeClr val="tx1"/>
              </a:solidFill>
            </a:rPr>
            <a:t>dari</a:t>
          </a:r>
          <a:r>
            <a:rPr lang="en-US" sz="1500" dirty="0" smtClean="0">
              <a:solidFill>
                <a:schemeClr val="tx1"/>
              </a:solidFill>
            </a:rPr>
            <a:t> 80%.</a:t>
          </a:r>
          <a:endParaRPr lang="id-ID" sz="1500" dirty="0">
            <a:solidFill>
              <a:schemeClr val="tx1"/>
            </a:solidFill>
          </a:endParaRPr>
        </a:p>
      </dgm:t>
    </dgm:pt>
    <dgm:pt modelId="{C37415A2-E3AD-409C-9883-D1101D549173}" type="parTrans" cxnId="{DA3AF281-9355-48E6-8787-68D181BDA173}">
      <dgm:prSet/>
      <dgm:spPr/>
      <dgm:t>
        <a:bodyPr/>
        <a:lstStyle/>
        <a:p>
          <a:endParaRPr lang="id-ID"/>
        </a:p>
      </dgm:t>
    </dgm:pt>
    <dgm:pt modelId="{AA0B65F7-5EC1-4486-B92D-7E8796F5A733}" type="sibTrans" cxnId="{DA3AF281-9355-48E6-8787-68D181BDA173}">
      <dgm:prSet/>
      <dgm:spPr/>
      <dgm:t>
        <a:bodyPr/>
        <a:lstStyle/>
        <a:p>
          <a:endParaRPr lang="id-ID"/>
        </a:p>
      </dgm:t>
    </dgm:pt>
    <dgm:pt modelId="{F83C730E-1811-4D36-BD15-A68A1033CF13}" type="pres">
      <dgm:prSet presAssocID="{75F39464-BB0B-4505-AC21-E876B91292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556E73D-717C-4238-96A2-A106C711145D}" type="pres">
      <dgm:prSet presAssocID="{046C6B5E-047C-41B6-B4B7-0E9E60E809D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948178-F4EE-4881-93B1-E27D8F48DE0F}" type="pres">
      <dgm:prSet presAssocID="{AC53A980-8D0D-4206-B231-1F5F26EF9B23}" presName="spacer" presStyleCnt="0"/>
      <dgm:spPr/>
    </dgm:pt>
    <dgm:pt modelId="{6E4CBAF4-801A-417D-B7C1-E74887D87DF6}" type="pres">
      <dgm:prSet presAssocID="{CEAA46B2-A059-43C3-921A-227C6FF239C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3E602FD-09FE-4191-9C7D-EE051C791F8F}" type="pres">
      <dgm:prSet presAssocID="{CEAA46B2-A059-43C3-921A-227C6FF239C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2065FDB-BAF2-4C42-887F-355612262B61}" type="presOf" srcId="{9EA30979-1F11-41F0-BBC6-42EEA482F17A}" destId="{D3E602FD-09FE-4191-9C7D-EE051C791F8F}" srcOrd="0" destOrd="2" presId="urn:microsoft.com/office/officeart/2005/8/layout/vList2"/>
    <dgm:cxn modelId="{DA3AF281-9355-48E6-8787-68D181BDA173}" srcId="{CEAA46B2-A059-43C3-921A-227C6FF239CE}" destId="{9EA30979-1F11-41F0-BBC6-42EEA482F17A}" srcOrd="2" destOrd="0" parTransId="{C37415A2-E3AD-409C-9883-D1101D549173}" sibTransId="{AA0B65F7-5EC1-4486-B92D-7E8796F5A733}"/>
    <dgm:cxn modelId="{0B7AC114-2E53-4558-96D2-381553BCA6ED}" srcId="{75F39464-BB0B-4505-AC21-E876B91292C7}" destId="{CEAA46B2-A059-43C3-921A-227C6FF239CE}" srcOrd="1" destOrd="0" parTransId="{D763A9B1-8FCB-41C1-9BE8-F737151DF9F9}" sibTransId="{CD5EC296-3533-46DA-8205-627CCF91697A}"/>
    <dgm:cxn modelId="{B03C9178-7D8D-406F-87FB-48D9B30D02BE}" type="presOf" srcId="{046C6B5E-047C-41B6-B4B7-0E9E60E809DD}" destId="{1556E73D-717C-4238-96A2-A106C711145D}" srcOrd="0" destOrd="0" presId="urn:microsoft.com/office/officeart/2005/8/layout/vList2"/>
    <dgm:cxn modelId="{467E8D18-19C1-4753-A358-0C04D453E483}" srcId="{CEAA46B2-A059-43C3-921A-227C6FF239CE}" destId="{59872786-A20C-4BA5-8A12-ACBC468AFCA2}" srcOrd="1" destOrd="0" parTransId="{EB4CF6C1-6712-4FDF-BD55-3A12BDBA2710}" sibTransId="{5A64029D-B1A2-4368-A40C-400908555783}"/>
    <dgm:cxn modelId="{F5BA18D5-BC68-427A-B604-598E463E0F33}" type="presOf" srcId="{CEAA46B2-A059-43C3-921A-227C6FF239CE}" destId="{6E4CBAF4-801A-417D-B7C1-E74887D87DF6}" srcOrd="0" destOrd="0" presId="urn:microsoft.com/office/officeart/2005/8/layout/vList2"/>
    <dgm:cxn modelId="{9622E508-C393-4DAA-81A3-5ACEB1D3DC2D}" srcId="{CEAA46B2-A059-43C3-921A-227C6FF239CE}" destId="{44C8DA15-73A4-47DD-91AE-14F2508B5370}" srcOrd="0" destOrd="0" parTransId="{24CEBB41-9495-4E61-8A81-2DF8405CBB99}" sibTransId="{80DC8C11-41A1-49E4-88B2-689E807A21EF}"/>
    <dgm:cxn modelId="{5FD1E392-460D-4BEE-9A5B-195BD74BFB55}" type="presOf" srcId="{75F39464-BB0B-4505-AC21-E876B91292C7}" destId="{F83C730E-1811-4D36-BD15-A68A1033CF13}" srcOrd="0" destOrd="0" presId="urn:microsoft.com/office/officeart/2005/8/layout/vList2"/>
    <dgm:cxn modelId="{315F2DE4-F360-4A72-86D6-FC814C58C40B}" type="presOf" srcId="{44C8DA15-73A4-47DD-91AE-14F2508B5370}" destId="{D3E602FD-09FE-4191-9C7D-EE051C791F8F}" srcOrd="0" destOrd="0" presId="urn:microsoft.com/office/officeart/2005/8/layout/vList2"/>
    <dgm:cxn modelId="{A99F5487-3833-4368-91BF-4D4B9556F53E}" type="presOf" srcId="{59872786-A20C-4BA5-8A12-ACBC468AFCA2}" destId="{D3E602FD-09FE-4191-9C7D-EE051C791F8F}" srcOrd="0" destOrd="1" presId="urn:microsoft.com/office/officeart/2005/8/layout/vList2"/>
    <dgm:cxn modelId="{38CD75A7-6E37-4654-9F7B-AB4115BF27EB}" srcId="{75F39464-BB0B-4505-AC21-E876B91292C7}" destId="{046C6B5E-047C-41B6-B4B7-0E9E60E809DD}" srcOrd="0" destOrd="0" parTransId="{2636B0C8-A8D7-4982-B39C-289058DA1462}" sibTransId="{AC53A980-8D0D-4206-B231-1F5F26EF9B23}"/>
    <dgm:cxn modelId="{883C23A5-788B-4D14-B538-D94F3F7DEE78}" type="presParOf" srcId="{F83C730E-1811-4D36-BD15-A68A1033CF13}" destId="{1556E73D-717C-4238-96A2-A106C711145D}" srcOrd="0" destOrd="0" presId="urn:microsoft.com/office/officeart/2005/8/layout/vList2"/>
    <dgm:cxn modelId="{36DEA93F-03C2-4A40-8DC6-FDBD684D9B3F}" type="presParOf" srcId="{F83C730E-1811-4D36-BD15-A68A1033CF13}" destId="{65948178-F4EE-4881-93B1-E27D8F48DE0F}" srcOrd="1" destOrd="0" presId="urn:microsoft.com/office/officeart/2005/8/layout/vList2"/>
    <dgm:cxn modelId="{BAF0ADBD-DDA1-43AD-8AF1-0EA2DFCBCE8D}" type="presParOf" srcId="{F83C730E-1811-4D36-BD15-A68A1033CF13}" destId="{6E4CBAF4-801A-417D-B7C1-E74887D87DF6}" srcOrd="2" destOrd="0" presId="urn:microsoft.com/office/officeart/2005/8/layout/vList2"/>
    <dgm:cxn modelId="{1E43E4B0-1E67-4FF1-A372-1EC8E41BA911}" type="presParOf" srcId="{F83C730E-1811-4D36-BD15-A68A1033CF13}" destId="{D3E602FD-09FE-4191-9C7D-EE051C791F8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3FAB9-51FA-48A8-B18E-C3BDFEF70D80}">
      <dsp:nvSpPr>
        <dsp:cNvPr id="0" name=""/>
        <dsp:cNvSpPr/>
      </dsp:nvSpPr>
      <dsp:spPr>
        <a:xfrm rot="5400000">
          <a:off x="4758556" y="-1947042"/>
          <a:ext cx="949718" cy="49255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Kecelakaan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Kerja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Kematian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Pensiun</a:t>
          </a:r>
          <a:endParaRPr lang="en-US" sz="1500" kern="1200" dirty="0"/>
        </a:p>
      </dsp:txBody>
      <dsp:txXfrm rot="-5400000">
        <a:off x="2770632" y="87243"/>
        <a:ext cx="4879207" cy="856996"/>
      </dsp:txXfrm>
    </dsp:sp>
    <dsp:sp modelId="{8D69FBC8-74BC-43A8-96C0-3B78492BEA67}">
      <dsp:nvSpPr>
        <dsp:cNvPr id="0" name=""/>
        <dsp:cNvSpPr/>
      </dsp:nvSpPr>
      <dsp:spPr>
        <a:xfrm>
          <a:off x="0" y="2135"/>
          <a:ext cx="2770632" cy="1027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Usaha </a:t>
          </a:r>
          <a:r>
            <a:rPr lang="en-US" sz="2500" kern="1200" dirty="0" err="1" smtClean="0"/>
            <a:t>Besar</a:t>
          </a:r>
          <a:endParaRPr lang="en-US" sz="2500" kern="1200" dirty="0"/>
        </a:p>
      </dsp:txBody>
      <dsp:txXfrm>
        <a:off x="50144" y="52279"/>
        <a:ext cx="2670344" cy="926923"/>
      </dsp:txXfrm>
    </dsp:sp>
    <dsp:sp modelId="{62A5D483-661A-49D6-A9E4-022E761B6236}">
      <dsp:nvSpPr>
        <dsp:cNvPr id="0" name=""/>
        <dsp:cNvSpPr/>
      </dsp:nvSpPr>
      <dsp:spPr>
        <a:xfrm rot="5400000">
          <a:off x="4758556" y="-868470"/>
          <a:ext cx="949718" cy="49255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Kecelakaan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Kerja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Kematian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Pensiun</a:t>
          </a:r>
          <a:endParaRPr lang="en-US" sz="1500" kern="1200" dirty="0"/>
        </a:p>
      </dsp:txBody>
      <dsp:txXfrm rot="-5400000">
        <a:off x="2770632" y="1165815"/>
        <a:ext cx="4879207" cy="856996"/>
      </dsp:txXfrm>
    </dsp:sp>
    <dsp:sp modelId="{2F89B35D-4928-4B12-A748-7DCB55BF9766}">
      <dsp:nvSpPr>
        <dsp:cNvPr id="0" name=""/>
        <dsp:cNvSpPr/>
      </dsp:nvSpPr>
      <dsp:spPr>
        <a:xfrm>
          <a:off x="0" y="1080707"/>
          <a:ext cx="2770632" cy="10272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Usaha </a:t>
          </a:r>
          <a:r>
            <a:rPr lang="en-US" sz="2500" kern="1200" dirty="0" err="1" smtClean="0"/>
            <a:t>Menengah</a:t>
          </a:r>
          <a:endParaRPr lang="en-US" sz="2500" kern="1200" dirty="0"/>
        </a:p>
      </dsp:txBody>
      <dsp:txXfrm>
        <a:off x="50144" y="1130851"/>
        <a:ext cx="2670344" cy="926923"/>
      </dsp:txXfrm>
    </dsp:sp>
    <dsp:sp modelId="{8BC75240-4D30-4379-9E40-655109EDF8BF}">
      <dsp:nvSpPr>
        <dsp:cNvPr id="0" name=""/>
        <dsp:cNvSpPr/>
      </dsp:nvSpPr>
      <dsp:spPr>
        <a:xfrm rot="5400000">
          <a:off x="4758556" y="210102"/>
          <a:ext cx="949718" cy="49255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Kecelakaan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Kerja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Kematian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Hari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Tua</a:t>
          </a:r>
          <a:endParaRPr lang="en-US" sz="1500" kern="1200" dirty="0"/>
        </a:p>
      </dsp:txBody>
      <dsp:txXfrm rot="-5400000">
        <a:off x="2770632" y="2244388"/>
        <a:ext cx="4879207" cy="856996"/>
      </dsp:txXfrm>
    </dsp:sp>
    <dsp:sp modelId="{0142E7DB-7A21-4873-B67C-47F3B6ABCA01}">
      <dsp:nvSpPr>
        <dsp:cNvPr id="0" name=""/>
        <dsp:cNvSpPr/>
      </dsp:nvSpPr>
      <dsp:spPr>
        <a:xfrm>
          <a:off x="0" y="2159280"/>
          <a:ext cx="2770632" cy="10272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Usaha Kecil</a:t>
          </a:r>
          <a:endParaRPr lang="en-US" sz="2500" kern="1200" dirty="0"/>
        </a:p>
      </dsp:txBody>
      <dsp:txXfrm>
        <a:off x="50144" y="2209424"/>
        <a:ext cx="2670344" cy="926923"/>
      </dsp:txXfrm>
    </dsp:sp>
    <dsp:sp modelId="{EA931728-6F60-47CD-864F-3B530575E506}">
      <dsp:nvSpPr>
        <dsp:cNvPr id="0" name=""/>
        <dsp:cNvSpPr/>
      </dsp:nvSpPr>
      <dsp:spPr>
        <a:xfrm rot="5400000">
          <a:off x="4758556" y="1288674"/>
          <a:ext cx="949718" cy="492556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Jaminan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Kecelakaan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Kerja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Jaminan Kematian</a:t>
          </a:r>
          <a:endParaRPr lang="en-US" sz="1500" kern="1200" dirty="0"/>
        </a:p>
      </dsp:txBody>
      <dsp:txXfrm rot="-5400000">
        <a:off x="2770632" y="3322960"/>
        <a:ext cx="4879207" cy="856996"/>
      </dsp:txXfrm>
    </dsp:sp>
    <dsp:sp modelId="{A3ECFF70-20F3-443D-B4D7-A14E7F1F1E67}">
      <dsp:nvSpPr>
        <dsp:cNvPr id="0" name=""/>
        <dsp:cNvSpPr/>
      </dsp:nvSpPr>
      <dsp:spPr>
        <a:xfrm>
          <a:off x="0" y="3237852"/>
          <a:ext cx="2770632" cy="10272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Usaha </a:t>
          </a:r>
          <a:r>
            <a:rPr lang="en-US" sz="2500" kern="1200" dirty="0" err="1" smtClean="0"/>
            <a:t>Mikro</a:t>
          </a:r>
          <a:endParaRPr lang="en-US" sz="2500" kern="1200" dirty="0"/>
        </a:p>
      </dsp:txBody>
      <dsp:txXfrm>
        <a:off x="50144" y="3287996"/>
        <a:ext cx="2670344" cy="926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FAD4D-2FCA-43B9-BEBD-884ACF93436A}">
      <dsp:nvSpPr>
        <dsp:cNvPr id="0" name=""/>
        <dsp:cNvSpPr/>
      </dsp:nvSpPr>
      <dsp:spPr>
        <a:xfrm>
          <a:off x="609016" y="709692"/>
          <a:ext cx="3836615" cy="3836615"/>
        </a:xfrm>
        <a:prstGeom prst="blockArc">
          <a:avLst>
            <a:gd name="adj1" fmla="val 10826890"/>
            <a:gd name="adj2" fmla="val 1613931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556D7-C313-4D82-8C7B-02D15E101736}">
      <dsp:nvSpPr>
        <dsp:cNvPr id="0" name=""/>
        <dsp:cNvSpPr/>
      </dsp:nvSpPr>
      <dsp:spPr>
        <a:xfrm>
          <a:off x="609011" y="710275"/>
          <a:ext cx="3836615" cy="3836615"/>
        </a:xfrm>
        <a:prstGeom prst="blockArc">
          <a:avLst>
            <a:gd name="adj1" fmla="val 5460677"/>
            <a:gd name="adj2" fmla="val 1082796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05F31-2FC9-467F-93AA-0073E43F1F66}">
      <dsp:nvSpPr>
        <dsp:cNvPr id="0" name=""/>
        <dsp:cNvSpPr/>
      </dsp:nvSpPr>
      <dsp:spPr>
        <a:xfrm>
          <a:off x="575940" y="709984"/>
          <a:ext cx="3836615" cy="38366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641E3-948B-4D0F-8A36-5A70E19B97DB}">
      <dsp:nvSpPr>
        <dsp:cNvPr id="0" name=""/>
        <dsp:cNvSpPr/>
      </dsp:nvSpPr>
      <dsp:spPr>
        <a:xfrm>
          <a:off x="575940" y="709984"/>
          <a:ext cx="3836615" cy="38366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F6A68-3AA5-4AF6-B249-208DC942F6E8}">
      <dsp:nvSpPr>
        <dsp:cNvPr id="0" name=""/>
        <dsp:cNvSpPr/>
      </dsp:nvSpPr>
      <dsp:spPr>
        <a:xfrm>
          <a:off x="1611274" y="1745318"/>
          <a:ext cx="1765947" cy="1765947"/>
        </a:xfrm>
        <a:prstGeom prst="ellipse">
          <a:avLst/>
        </a:prstGeom>
        <a:solidFill>
          <a:srgbClr val="0066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BPJS-TK</a:t>
          </a:r>
          <a:endParaRPr lang="en-US" sz="2800" b="1" kern="1200" dirty="0"/>
        </a:p>
      </dsp:txBody>
      <dsp:txXfrm>
        <a:off x="1869891" y="2003935"/>
        <a:ext cx="1248713" cy="1248713"/>
      </dsp:txXfrm>
    </dsp:sp>
    <dsp:sp modelId="{86C0991D-2427-471A-A060-F750DD6A9922}">
      <dsp:nvSpPr>
        <dsp:cNvPr id="0" name=""/>
        <dsp:cNvSpPr/>
      </dsp:nvSpPr>
      <dsp:spPr>
        <a:xfrm>
          <a:off x="1876166" y="136404"/>
          <a:ext cx="1236162" cy="1236162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JAMINAN HARI TUA (JHT)</a:t>
          </a:r>
          <a:endParaRPr lang="en-US" sz="1200" b="1" kern="1200" dirty="0"/>
        </a:p>
      </dsp:txBody>
      <dsp:txXfrm>
        <a:off x="2057198" y="317436"/>
        <a:ext cx="874098" cy="874098"/>
      </dsp:txXfrm>
    </dsp:sp>
    <dsp:sp modelId="{226CD40C-A310-4981-8BBC-78E4319C9AEB}">
      <dsp:nvSpPr>
        <dsp:cNvPr id="0" name=""/>
        <dsp:cNvSpPr/>
      </dsp:nvSpPr>
      <dsp:spPr>
        <a:xfrm>
          <a:off x="3749972" y="2010210"/>
          <a:ext cx="1236162" cy="1236162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JAMINAN PENSIUN</a:t>
          </a:r>
          <a:endParaRPr lang="id-ID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(JP)</a:t>
          </a:r>
          <a:endParaRPr lang="en-US" sz="1200" b="1" kern="1200" dirty="0"/>
        </a:p>
      </dsp:txBody>
      <dsp:txXfrm>
        <a:off x="3931004" y="2191242"/>
        <a:ext cx="874098" cy="874098"/>
      </dsp:txXfrm>
    </dsp:sp>
    <dsp:sp modelId="{48BB48AE-B426-44F8-934C-2DDB97AC9861}">
      <dsp:nvSpPr>
        <dsp:cNvPr id="0" name=""/>
        <dsp:cNvSpPr/>
      </dsp:nvSpPr>
      <dsp:spPr>
        <a:xfrm>
          <a:off x="1876166" y="3884016"/>
          <a:ext cx="1236162" cy="1236162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JAMINAN KECELAKAAN KERJA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(JKK)</a:t>
          </a:r>
          <a:endParaRPr lang="en-US" sz="1200" b="1" kern="1200" dirty="0"/>
        </a:p>
      </dsp:txBody>
      <dsp:txXfrm>
        <a:off x="2057198" y="4065048"/>
        <a:ext cx="874098" cy="874098"/>
      </dsp:txXfrm>
    </dsp:sp>
    <dsp:sp modelId="{536C7B52-579C-41A1-973D-E86D1251F4D9}">
      <dsp:nvSpPr>
        <dsp:cNvPr id="0" name=""/>
        <dsp:cNvSpPr/>
      </dsp:nvSpPr>
      <dsp:spPr>
        <a:xfrm>
          <a:off x="35493" y="1995262"/>
          <a:ext cx="1236162" cy="1236162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JAMINAN KEMATIAN</a:t>
          </a:r>
          <a:endParaRPr lang="id-ID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(JK)</a:t>
          </a:r>
          <a:endParaRPr lang="en-US" sz="1200" b="1" kern="1200" dirty="0"/>
        </a:p>
      </dsp:txBody>
      <dsp:txXfrm>
        <a:off x="216525" y="2176294"/>
        <a:ext cx="874098" cy="874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C85C53-0678-42F9-99EA-F6FF6807E8DD}">
      <dsp:nvSpPr>
        <dsp:cNvPr id="0" name=""/>
        <dsp:cNvSpPr/>
      </dsp:nvSpPr>
      <dsp:spPr>
        <a:xfrm>
          <a:off x="73028" y="532057"/>
          <a:ext cx="2695196" cy="8422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8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MANFAAT PENSIUN </a:t>
          </a:r>
          <a:endParaRPr lang="en-U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HARI TUA</a:t>
          </a:r>
          <a:endParaRPr lang="id-ID" sz="1600" kern="1200" dirty="0"/>
        </a:p>
      </dsp:txBody>
      <dsp:txXfrm>
        <a:off x="73028" y="532057"/>
        <a:ext cx="2695196" cy="842248"/>
      </dsp:txXfrm>
    </dsp:sp>
    <dsp:sp modelId="{2CA0FBFB-F490-46AA-B9BF-0D7B69BC9237}">
      <dsp:nvSpPr>
        <dsp:cNvPr id="0" name=""/>
        <dsp:cNvSpPr/>
      </dsp:nvSpPr>
      <dsp:spPr>
        <a:xfrm>
          <a:off x="0" y="410399"/>
          <a:ext cx="589574" cy="88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9DDD7-A450-42F4-AE6D-D0DB82DA101F}">
      <dsp:nvSpPr>
        <dsp:cNvPr id="0" name=""/>
        <dsp:cNvSpPr/>
      </dsp:nvSpPr>
      <dsp:spPr>
        <a:xfrm>
          <a:off x="2940549" y="542551"/>
          <a:ext cx="2616695" cy="81771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3867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MANFAAT PENSIUN CACAT TOTAL TETAP</a:t>
          </a:r>
          <a:endParaRPr lang="id-ID" sz="1600" kern="1200" dirty="0"/>
        </a:p>
      </dsp:txBody>
      <dsp:txXfrm>
        <a:off x="2940549" y="542551"/>
        <a:ext cx="2616695" cy="817717"/>
      </dsp:txXfrm>
    </dsp:sp>
    <dsp:sp modelId="{C0107522-BECC-44A7-B98F-83ECC3F820E4}">
      <dsp:nvSpPr>
        <dsp:cNvPr id="0" name=""/>
        <dsp:cNvSpPr/>
      </dsp:nvSpPr>
      <dsp:spPr>
        <a:xfrm>
          <a:off x="2831418" y="424437"/>
          <a:ext cx="572402" cy="858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88E4F-6CE3-4441-BB03-33D39E08F538}">
      <dsp:nvSpPr>
        <dsp:cNvPr id="0" name=""/>
        <dsp:cNvSpPr/>
      </dsp:nvSpPr>
      <dsp:spPr>
        <a:xfrm>
          <a:off x="5763615" y="532057"/>
          <a:ext cx="2695196" cy="8422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8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MANFAAT PENSIUN JANDA / DUDA</a:t>
          </a:r>
          <a:endParaRPr lang="id-ID" sz="1600" kern="1200" dirty="0"/>
        </a:p>
      </dsp:txBody>
      <dsp:txXfrm>
        <a:off x="5763615" y="532057"/>
        <a:ext cx="2695196" cy="842248"/>
      </dsp:txXfrm>
    </dsp:sp>
    <dsp:sp modelId="{6D8C9F96-2D3C-435D-876B-80553769B611}">
      <dsp:nvSpPr>
        <dsp:cNvPr id="0" name=""/>
        <dsp:cNvSpPr/>
      </dsp:nvSpPr>
      <dsp:spPr>
        <a:xfrm>
          <a:off x="5651210" y="410399"/>
          <a:ext cx="589574" cy="88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E079FC-7FFD-4D49-9DE5-973742AFF7CC}">
      <dsp:nvSpPr>
        <dsp:cNvPr id="0" name=""/>
        <dsp:cNvSpPr/>
      </dsp:nvSpPr>
      <dsp:spPr>
        <a:xfrm>
          <a:off x="883030" y="1592355"/>
          <a:ext cx="2695196" cy="8422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8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MANFAAT PENSIUN ANAK</a:t>
          </a:r>
          <a:endParaRPr lang="id-ID" sz="1600" kern="1200" dirty="0"/>
        </a:p>
      </dsp:txBody>
      <dsp:txXfrm>
        <a:off x="883030" y="1592355"/>
        <a:ext cx="2695196" cy="842248"/>
      </dsp:txXfrm>
    </dsp:sp>
    <dsp:sp modelId="{5BFAFCB2-A635-44EC-A413-0B101A3C89B0}">
      <dsp:nvSpPr>
        <dsp:cNvPr id="0" name=""/>
        <dsp:cNvSpPr/>
      </dsp:nvSpPr>
      <dsp:spPr>
        <a:xfrm>
          <a:off x="770651" y="1470697"/>
          <a:ext cx="589574" cy="88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F8BF0-C2B7-46EE-88A5-033A1DE7CAF8}">
      <dsp:nvSpPr>
        <dsp:cNvPr id="0" name=""/>
        <dsp:cNvSpPr/>
      </dsp:nvSpPr>
      <dsp:spPr>
        <a:xfrm>
          <a:off x="4432227" y="1592355"/>
          <a:ext cx="2695196" cy="8422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048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MANFAAT PENSIUN  ORANG TUA</a:t>
          </a:r>
          <a:endParaRPr lang="id-ID" sz="1600" kern="1200" dirty="0"/>
        </a:p>
      </dsp:txBody>
      <dsp:txXfrm>
        <a:off x="4432227" y="1592355"/>
        <a:ext cx="2695196" cy="842248"/>
      </dsp:txXfrm>
    </dsp:sp>
    <dsp:sp modelId="{D7156A64-437A-4C9D-A096-9AAFC354C87B}">
      <dsp:nvSpPr>
        <dsp:cNvPr id="0" name=""/>
        <dsp:cNvSpPr/>
      </dsp:nvSpPr>
      <dsp:spPr>
        <a:xfrm>
          <a:off x="4319927" y="1470697"/>
          <a:ext cx="589574" cy="8843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4BEB-523F-4F23-841A-9609DE2380EE}">
      <dsp:nvSpPr>
        <dsp:cNvPr id="0" name=""/>
        <dsp:cNvSpPr/>
      </dsp:nvSpPr>
      <dsp:spPr>
        <a:xfrm>
          <a:off x="838197" y="1795"/>
          <a:ext cx="2532797" cy="126639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Manfaat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Pensiun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Hari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Tua</a:t>
          </a:r>
          <a:r>
            <a:rPr lang="en-US" sz="2800" b="1" kern="1200" dirty="0" smtClean="0"/>
            <a:t> (MPHT)</a:t>
          </a:r>
          <a:r>
            <a:rPr lang="id-ID" sz="2800" b="1" kern="1200" dirty="0" smtClean="0"/>
            <a:t> </a:t>
          </a:r>
          <a:endParaRPr lang="id-ID" sz="2800" b="1" kern="1200" dirty="0"/>
        </a:p>
      </dsp:txBody>
      <dsp:txXfrm>
        <a:off x="875289" y="38887"/>
        <a:ext cx="2458613" cy="1192214"/>
      </dsp:txXfrm>
    </dsp:sp>
    <dsp:sp modelId="{64307F28-EF1A-4BCB-AB63-440554BABEEA}">
      <dsp:nvSpPr>
        <dsp:cNvPr id="0" name=""/>
        <dsp:cNvSpPr/>
      </dsp:nvSpPr>
      <dsp:spPr>
        <a:xfrm>
          <a:off x="1091476" y="1268194"/>
          <a:ext cx="253279" cy="94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798"/>
              </a:lnTo>
              <a:lnTo>
                <a:pt x="253279" y="94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C719-7D6E-49DE-A27C-C786220051C5}">
      <dsp:nvSpPr>
        <dsp:cNvPr id="0" name=""/>
        <dsp:cNvSpPr/>
      </dsp:nvSpPr>
      <dsp:spPr>
        <a:xfrm>
          <a:off x="1344756" y="1584794"/>
          <a:ext cx="2026237" cy="126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Masa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iur</a:t>
          </a:r>
          <a:r>
            <a:rPr lang="en-US" sz="1100" kern="1200" dirty="0" smtClean="0"/>
            <a:t> paling </a:t>
          </a:r>
          <a:r>
            <a:rPr lang="en-US" sz="1100" kern="1200" dirty="0" err="1" smtClean="0"/>
            <a:t>sedikit</a:t>
          </a:r>
          <a:r>
            <a:rPr lang="en-US" sz="1100" kern="1200" dirty="0" smtClean="0"/>
            <a:t> 15 </a:t>
          </a:r>
          <a:r>
            <a:rPr lang="en-US" sz="1100" kern="1200" dirty="0" err="1" smtClean="0"/>
            <a:t>tahun</a:t>
          </a:r>
          <a:r>
            <a:rPr lang="en-US" sz="1100" kern="1200" dirty="0" smtClean="0"/>
            <a:t> </a:t>
          </a:r>
          <a:endParaRPr lang="id-ID" sz="1100" kern="1200" dirty="0"/>
        </a:p>
      </dsp:txBody>
      <dsp:txXfrm>
        <a:off x="1381848" y="1621886"/>
        <a:ext cx="1952053" cy="1192214"/>
      </dsp:txXfrm>
    </dsp:sp>
    <dsp:sp modelId="{1D95A878-A1D9-4287-B112-A4BB68804158}">
      <dsp:nvSpPr>
        <dsp:cNvPr id="0" name=""/>
        <dsp:cNvSpPr/>
      </dsp:nvSpPr>
      <dsp:spPr>
        <a:xfrm>
          <a:off x="1091476" y="1268194"/>
          <a:ext cx="253279" cy="2532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2797"/>
              </a:lnTo>
              <a:lnTo>
                <a:pt x="253279" y="25327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EB1A-8388-49AE-BECA-F4FC3781DC7A}">
      <dsp:nvSpPr>
        <dsp:cNvPr id="0" name=""/>
        <dsp:cNvSpPr/>
      </dsp:nvSpPr>
      <dsp:spPr>
        <a:xfrm>
          <a:off x="1344756" y="3167792"/>
          <a:ext cx="2026237" cy="126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hak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peserta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berakhir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bila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meninggal</a:t>
          </a:r>
          <a:r>
            <a:rPr lang="en-US" sz="1100" kern="1200" dirty="0" smtClean="0"/>
            <a:t> </a:t>
          </a:r>
          <a:r>
            <a:rPr lang="en-US" sz="1100" kern="1200" dirty="0" err="1" smtClean="0"/>
            <a:t>dunia</a:t>
          </a:r>
          <a:r>
            <a:rPr lang="en-US" sz="1100" kern="1200" dirty="0" smtClean="0"/>
            <a:t>..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Manfaat  dapat diteruskan menjadi manfaat pensiun janda/duda, manfaat pensiun anak, atau manfaat pensiun orang tua. </a:t>
          </a:r>
          <a:r>
            <a:rPr lang="en-US" sz="1100" kern="1200" dirty="0" smtClean="0"/>
            <a:t> </a:t>
          </a:r>
          <a:endParaRPr lang="id-ID" sz="1100" kern="1200" dirty="0"/>
        </a:p>
      </dsp:txBody>
      <dsp:txXfrm>
        <a:off x="1381848" y="3204884"/>
        <a:ext cx="1952053" cy="1192214"/>
      </dsp:txXfrm>
    </dsp:sp>
    <dsp:sp modelId="{4965F621-C036-4771-9E27-D16FE064AE31}">
      <dsp:nvSpPr>
        <dsp:cNvPr id="0" name=""/>
        <dsp:cNvSpPr/>
      </dsp:nvSpPr>
      <dsp:spPr>
        <a:xfrm>
          <a:off x="4004193" y="1795"/>
          <a:ext cx="2532797" cy="1266398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/>
            <a:t>Manfaat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Pensiun</a:t>
          </a:r>
          <a:r>
            <a:rPr lang="en-US" sz="2800" b="1" kern="1200" dirty="0" smtClean="0"/>
            <a:t> </a:t>
          </a:r>
          <a:r>
            <a:rPr lang="en-US" sz="2800" b="1" kern="1200" dirty="0" err="1" smtClean="0"/>
            <a:t>Cacat</a:t>
          </a:r>
          <a:r>
            <a:rPr lang="en-US" sz="2800" b="1" kern="1200" dirty="0" smtClean="0"/>
            <a:t> (MPC)</a:t>
          </a:r>
          <a:endParaRPr lang="id-ID" sz="2800" b="1" kern="1200" dirty="0"/>
        </a:p>
      </dsp:txBody>
      <dsp:txXfrm>
        <a:off x="4041285" y="38887"/>
        <a:ext cx="2458613" cy="1192214"/>
      </dsp:txXfrm>
    </dsp:sp>
    <dsp:sp modelId="{3406C0BA-3A80-42E7-9AB5-C52B82C26181}">
      <dsp:nvSpPr>
        <dsp:cNvPr id="0" name=""/>
        <dsp:cNvSpPr/>
      </dsp:nvSpPr>
      <dsp:spPr>
        <a:xfrm>
          <a:off x="4257472" y="1268194"/>
          <a:ext cx="253279" cy="949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9798"/>
              </a:lnTo>
              <a:lnTo>
                <a:pt x="253279" y="9497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9A9-0B2C-4ECF-AF73-3EB3FC36CE38}">
      <dsp:nvSpPr>
        <dsp:cNvPr id="0" name=""/>
        <dsp:cNvSpPr/>
      </dsp:nvSpPr>
      <dsp:spPr>
        <a:xfrm>
          <a:off x="4510752" y="1584794"/>
          <a:ext cx="2026237" cy="1266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Menderita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cacat</a:t>
          </a:r>
          <a:r>
            <a:rPr lang="en-US" sz="1400" kern="1200" dirty="0" smtClean="0"/>
            <a:t> total </a:t>
          </a:r>
          <a:r>
            <a:rPr lang="en-US" sz="1400" kern="1200" dirty="0" err="1" smtClean="0"/>
            <a:t>tetap</a:t>
          </a:r>
          <a:r>
            <a:rPr lang="en-US" sz="1400" kern="1200" dirty="0" smtClean="0"/>
            <a:t>; </a:t>
          </a:r>
          <a:r>
            <a:rPr lang="en-US" sz="1400" kern="1200" dirty="0" err="1" smtClean="0"/>
            <a:t>membayar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iuran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dengan</a:t>
          </a:r>
          <a:r>
            <a:rPr lang="en-US" sz="1400" kern="1200" dirty="0" smtClean="0"/>
            <a:t> </a:t>
          </a:r>
          <a:r>
            <a:rPr lang="en-US" sz="1400" i="1" kern="1200" dirty="0" smtClean="0"/>
            <a:t>density rate</a:t>
          </a:r>
          <a:r>
            <a:rPr lang="en-US" sz="1400" kern="1200" dirty="0" smtClean="0"/>
            <a:t> 80%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kejadian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cacat</a:t>
          </a:r>
          <a:r>
            <a:rPr lang="en-US" sz="1400" kern="1200" dirty="0" smtClean="0"/>
            <a:t> minimal 1 </a:t>
          </a:r>
          <a:r>
            <a:rPr lang="en-US" sz="1400" kern="1200" dirty="0" err="1" smtClean="0"/>
            <a:t>bulan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sejak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menjadi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peserta</a:t>
          </a:r>
          <a:endParaRPr lang="id-ID" sz="1400" kern="1200" dirty="0"/>
        </a:p>
      </dsp:txBody>
      <dsp:txXfrm>
        <a:off x="4547844" y="1621886"/>
        <a:ext cx="1952053" cy="1192214"/>
      </dsp:txXfrm>
    </dsp:sp>
    <dsp:sp modelId="{CB99DBF2-8632-4543-8509-598E8F0E1EA9}">
      <dsp:nvSpPr>
        <dsp:cNvPr id="0" name=""/>
        <dsp:cNvSpPr/>
      </dsp:nvSpPr>
      <dsp:spPr>
        <a:xfrm>
          <a:off x="4257472" y="1268194"/>
          <a:ext cx="253279" cy="2732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615"/>
              </a:lnTo>
              <a:lnTo>
                <a:pt x="253279" y="2732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7A509-8EAE-4B7F-A846-572045CDC7E8}">
      <dsp:nvSpPr>
        <dsp:cNvPr id="0" name=""/>
        <dsp:cNvSpPr/>
      </dsp:nvSpPr>
      <dsp:spPr>
        <a:xfrm>
          <a:off x="4510752" y="3167792"/>
          <a:ext cx="3003978" cy="1666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Hak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pensiun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berakhir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bila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meninggal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bekerja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Manfaat dapat diteruskan menjadi manfaat pensiun janda/duda, manfaat pensiun anak, atau manfaat pensiun orang tua.</a:t>
          </a:r>
        </a:p>
      </dsp:txBody>
      <dsp:txXfrm>
        <a:off x="4559548" y="3216588"/>
        <a:ext cx="2906386" cy="15684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4BEB-523F-4F23-841A-9609DE2380EE}">
      <dsp:nvSpPr>
        <dsp:cNvPr id="0" name=""/>
        <dsp:cNvSpPr/>
      </dsp:nvSpPr>
      <dsp:spPr>
        <a:xfrm>
          <a:off x="321575" y="856"/>
          <a:ext cx="2325379" cy="913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Manfaat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Pensiun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Janda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atau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Duda</a:t>
          </a:r>
          <a:r>
            <a:rPr lang="en-US" sz="2000" b="1" kern="1200" dirty="0" smtClean="0"/>
            <a:t> (MPJD) </a:t>
          </a:r>
          <a:endParaRPr lang="id-ID" sz="2000" b="1" kern="1200" dirty="0"/>
        </a:p>
      </dsp:txBody>
      <dsp:txXfrm>
        <a:off x="348317" y="27598"/>
        <a:ext cx="2271895" cy="859555"/>
      </dsp:txXfrm>
    </dsp:sp>
    <dsp:sp modelId="{64307F28-EF1A-4BCB-AB63-440554BABEEA}">
      <dsp:nvSpPr>
        <dsp:cNvPr id="0" name=""/>
        <dsp:cNvSpPr/>
      </dsp:nvSpPr>
      <dsp:spPr>
        <a:xfrm>
          <a:off x="554113" y="913896"/>
          <a:ext cx="232537" cy="41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073"/>
              </a:lnTo>
              <a:lnTo>
                <a:pt x="232537" y="419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C719-7D6E-49DE-A27C-C786220051C5}">
      <dsp:nvSpPr>
        <dsp:cNvPr id="0" name=""/>
        <dsp:cNvSpPr/>
      </dsp:nvSpPr>
      <dsp:spPr>
        <a:xfrm>
          <a:off x="786651" y="1053587"/>
          <a:ext cx="2224904" cy="5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membayar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iuran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dengan</a:t>
          </a:r>
          <a:r>
            <a:rPr lang="en-US" sz="1400" kern="1200" dirty="0" smtClean="0"/>
            <a:t> density rate 80% </a:t>
          </a:r>
          <a:r>
            <a:rPr lang="en-US" sz="1400" kern="1200" dirty="0" err="1" smtClean="0"/>
            <a:t>dan</a:t>
          </a:r>
          <a:r>
            <a:rPr lang="en-US" sz="1400" kern="1200" dirty="0" smtClean="0"/>
            <a:t> minimal 1 </a:t>
          </a:r>
          <a:r>
            <a:rPr lang="en-US" sz="1400" kern="1200" dirty="0" err="1" smtClean="0"/>
            <a:t>tahun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kepesertaan</a:t>
          </a:r>
          <a:r>
            <a:rPr lang="en-US" sz="1400" kern="1200" dirty="0" smtClean="0"/>
            <a:t> </a:t>
          </a:r>
          <a:endParaRPr lang="id-ID" sz="1400" kern="1200" dirty="0"/>
        </a:p>
      </dsp:txBody>
      <dsp:txXfrm>
        <a:off x="803017" y="1069953"/>
        <a:ext cx="2192172" cy="526033"/>
      </dsp:txXfrm>
    </dsp:sp>
    <dsp:sp modelId="{1D95A878-A1D9-4287-B112-A4BB68804158}">
      <dsp:nvSpPr>
        <dsp:cNvPr id="0" name=""/>
        <dsp:cNvSpPr/>
      </dsp:nvSpPr>
      <dsp:spPr>
        <a:xfrm>
          <a:off x="554113" y="913896"/>
          <a:ext cx="232537" cy="111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0"/>
              </a:lnTo>
              <a:lnTo>
                <a:pt x="232537" y="1117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EB1A-8388-49AE-BECA-F4FC3781DC7A}">
      <dsp:nvSpPr>
        <dsp:cNvPr id="0" name=""/>
        <dsp:cNvSpPr/>
      </dsp:nvSpPr>
      <dsp:spPr>
        <a:xfrm>
          <a:off x="786651" y="1752043"/>
          <a:ext cx="2224904" cy="5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Manfaat</a:t>
          </a:r>
          <a:r>
            <a:rPr lang="en-US" sz="1600" kern="1200" dirty="0" smtClean="0"/>
            <a:t> 50% x Formula</a:t>
          </a:r>
          <a:endParaRPr lang="id-ID" sz="1600" kern="1200" dirty="0"/>
        </a:p>
      </dsp:txBody>
      <dsp:txXfrm>
        <a:off x="803017" y="1768409"/>
        <a:ext cx="2192172" cy="526033"/>
      </dsp:txXfrm>
    </dsp:sp>
    <dsp:sp modelId="{C8686C99-23C2-4715-B3A0-D76801C7F0E9}">
      <dsp:nvSpPr>
        <dsp:cNvPr id="0" name=""/>
        <dsp:cNvSpPr/>
      </dsp:nvSpPr>
      <dsp:spPr>
        <a:xfrm>
          <a:off x="554113" y="913896"/>
          <a:ext cx="232537" cy="233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2230"/>
              </a:lnTo>
              <a:lnTo>
                <a:pt x="232537" y="2332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08CAF5-0738-42D8-8602-497E666E2AF2}">
      <dsp:nvSpPr>
        <dsp:cNvPr id="0" name=""/>
        <dsp:cNvSpPr/>
      </dsp:nvSpPr>
      <dsp:spPr>
        <a:xfrm>
          <a:off x="786651" y="2450500"/>
          <a:ext cx="2224886" cy="1591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hak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pensiun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berakhir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bila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janda</a:t>
          </a:r>
          <a:r>
            <a:rPr lang="en-US" sz="1400" kern="1200" dirty="0" smtClean="0"/>
            <a:t>/</a:t>
          </a:r>
          <a:r>
            <a:rPr lang="en-US" sz="1400" kern="1200" dirty="0" err="1" smtClean="0"/>
            <a:t>duda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meninggal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atau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menikah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kembali</a:t>
          </a:r>
          <a:r>
            <a:rPr lang="en-US" sz="1400" kern="1200" dirty="0" smtClean="0"/>
            <a:t>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manfaat tersebut dapat diturunkan menjadi manfaat pensiun anak</a:t>
          </a:r>
          <a:r>
            <a:rPr lang="en-US" sz="1400" kern="1200" dirty="0" smtClean="0"/>
            <a:t>.</a:t>
          </a:r>
          <a:endParaRPr lang="id-ID" sz="1400" kern="1200" dirty="0"/>
        </a:p>
      </dsp:txBody>
      <dsp:txXfrm>
        <a:off x="833257" y="2497106"/>
        <a:ext cx="2131674" cy="1498039"/>
      </dsp:txXfrm>
    </dsp:sp>
    <dsp:sp modelId="{4965F621-C036-4771-9E27-D16FE064AE31}">
      <dsp:nvSpPr>
        <dsp:cNvPr id="0" name=""/>
        <dsp:cNvSpPr/>
      </dsp:nvSpPr>
      <dsp:spPr>
        <a:xfrm>
          <a:off x="2926337" y="856"/>
          <a:ext cx="2388486" cy="7079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Manfaat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Pensiun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Anak</a:t>
          </a:r>
          <a:r>
            <a:rPr lang="en-US" sz="2000" b="1" kern="1200" dirty="0" smtClean="0"/>
            <a:t> (MPA) </a:t>
          </a:r>
          <a:endParaRPr lang="id-ID" sz="2000" b="1" kern="1200" dirty="0"/>
        </a:p>
      </dsp:txBody>
      <dsp:txXfrm>
        <a:off x="2947072" y="21591"/>
        <a:ext cx="2347016" cy="666479"/>
      </dsp:txXfrm>
    </dsp:sp>
    <dsp:sp modelId="{3406C0BA-3A80-42E7-9AB5-C52B82C26181}">
      <dsp:nvSpPr>
        <dsp:cNvPr id="0" name=""/>
        <dsp:cNvSpPr/>
      </dsp:nvSpPr>
      <dsp:spPr>
        <a:xfrm>
          <a:off x="3165186" y="708806"/>
          <a:ext cx="238848" cy="41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073"/>
              </a:lnTo>
              <a:lnTo>
                <a:pt x="238848" y="419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9A9-0B2C-4ECF-AF73-3EB3FC36CE38}">
      <dsp:nvSpPr>
        <dsp:cNvPr id="0" name=""/>
        <dsp:cNvSpPr/>
      </dsp:nvSpPr>
      <dsp:spPr>
        <a:xfrm>
          <a:off x="3404034" y="848498"/>
          <a:ext cx="4624153" cy="5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Peserta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meninggal</a:t>
          </a:r>
          <a:r>
            <a:rPr lang="en-US" sz="1800" kern="1200" dirty="0" smtClean="0"/>
            <a:t>  </a:t>
          </a:r>
          <a:r>
            <a:rPr lang="en-US" sz="1800" kern="1200" dirty="0" err="1" smtClean="0"/>
            <a:t>sebelum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usia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pensiun</a:t>
          </a:r>
          <a:r>
            <a:rPr lang="en-US" sz="1800" kern="1200" dirty="0" smtClean="0"/>
            <a:t> </a:t>
          </a:r>
          <a:r>
            <a:rPr lang="id-ID" sz="1800" kern="1200" dirty="0" smtClean="0"/>
            <a:t>dan tidak mempunyai istri</a:t>
          </a:r>
          <a:r>
            <a:rPr lang="en-US" sz="1800" kern="1200" dirty="0" smtClean="0"/>
            <a:t>/</a:t>
          </a:r>
          <a:r>
            <a:rPr lang="id-ID" sz="1800" kern="1200" dirty="0" smtClean="0"/>
            <a:t>suami</a:t>
          </a:r>
          <a:endParaRPr lang="id-ID" sz="1800" kern="1200" dirty="0"/>
        </a:p>
      </dsp:txBody>
      <dsp:txXfrm>
        <a:off x="3420400" y="864864"/>
        <a:ext cx="4591421" cy="526033"/>
      </dsp:txXfrm>
    </dsp:sp>
    <dsp:sp modelId="{CB99DBF2-8632-4543-8509-598E8F0E1EA9}">
      <dsp:nvSpPr>
        <dsp:cNvPr id="0" name=""/>
        <dsp:cNvSpPr/>
      </dsp:nvSpPr>
      <dsp:spPr>
        <a:xfrm>
          <a:off x="3165186" y="708806"/>
          <a:ext cx="238848" cy="1117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7530"/>
              </a:lnTo>
              <a:lnTo>
                <a:pt x="238848" y="1117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27A509-8EAE-4B7F-A846-572045CDC7E8}">
      <dsp:nvSpPr>
        <dsp:cNvPr id="0" name=""/>
        <dsp:cNvSpPr/>
      </dsp:nvSpPr>
      <dsp:spPr>
        <a:xfrm>
          <a:off x="3404034" y="1546954"/>
          <a:ext cx="4620711" cy="5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Peserta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meninggal</a:t>
          </a:r>
          <a:r>
            <a:rPr lang="en-US" sz="1800" kern="1200" dirty="0" smtClean="0"/>
            <a:t> </a:t>
          </a:r>
          <a:r>
            <a:rPr lang="it-IT" sz="1800" kern="1200" dirty="0" smtClean="0"/>
            <a:t>setelah MPHT / MPC / </a:t>
          </a:r>
          <a:r>
            <a:rPr lang="id-ID" sz="1800" kern="1200" dirty="0" smtClean="0"/>
            <a:t>dan tidak </a:t>
          </a:r>
          <a:r>
            <a:rPr lang="en-US" sz="1800" kern="1200" dirty="0" err="1" smtClean="0"/>
            <a:t>punya</a:t>
          </a:r>
          <a:r>
            <a:rPr lang="id-ID" sz="1800" kern="1200" dirty="0" smtClean="0"/>
            <a:t> istri</a:t>
          </a:r>
          <a:r>
            <a:rPr lang="en-US" sz="1800" kern="1200" dirty="0" smtClean="0"/>
            <a:t>/</a:t>
          </a:r>
          <a:r>
            <a:rPr lang="id-ID" sz="1800" kern="1200" dirty="0" smtClean="0"/>
            <a:t>suami</a:t>
          </a:r>
        </a:p>
      </dsp:txBody>
      <dsp:txXfrm>
        <a:off x="3420400" y="1563320"/>
        <a:ext cx="4587979" cy="526033"/>
      </dsp:txXfrm>
    </dsp:sp>
    <dsp:sp modelId="{47920099-2F12-4D6C-A703-8A70C033B11E}">
      <dsp:nvSpPr>
        <dsp:cNvPr id="0" name=""/>
        <dsp:cNvSpPr/>
      </dsp:nvSpPr>
      <dsp:spPr>
        <a:xfrm>
          <a:off x="3165186" y="708806"/>
          <a:ext cx="238848" cy="1815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5986"/>
              </a:lnTo>
              <a:lnTo>
                <a:pt x="238848" y="18159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7A3D9-609F-466F-B321-982089E42135}">
      <dsp:nvSpPr>
        <dsp:cNvPr id="0" name=""/>
        <dsp:cNvSpPr/>
      </dsp:nvSpPr>
      <dsp:spPr>
        <a:xfrm>
          <a:off x="3404034" y="2245411"/>
          <a:ext cx="4614202" cy="5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J</a:t>
          </a:r>
          <a:r>
            <a:rPr lang="id-ID" sz="1800" kern="1200" dirty="0" smtClean="0"/>
            <a:t>anda atau duda peserta menikah lagi </a:t>
          </a:r>
          <a:r>
            <a:rPr lang="en-US" sz="1800" kern="1200" dirty="0" err="1" smtClean="0"/>
            <a:t>atau</a:t>
          </a:r>
          <a:r>
            <a:rPr lang="id-ID" sz="1800" kern="1200" dirty="0" smtClean="0"/>
            <a:t> meninggal dunia</a:t>
          </a:r>
        </a:p>
      </dsp:txBody>
      <dsp:txXfrm>
        <a:off x="3420400" y="2261777"/>
        <a:ext cx="4581470" cy="526033"/>
      </dsp:txXfrm>
    </dsp:sp>
    <dsp:sp modelId="{5BE656E3-91D5-4683-B8D2-7FFBB26FD29A}">
      <dsp:nvSpPr>
        <dsp:cNvPr id="0" name=""/>
        <dsp:cNvSpPr/>
      </dsp:nvSpPr>
      <dsp:spPr>
        <a:xfrm>
          <a:off x="3165186" y="708806"/>
          <a:ext cx="238848" cy="25144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4443"/>
              </a:lnTo>
              <a:lnTo>
                <a:pt x="238848" y="2514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2FCD96-E56D-415A-AEE7-2F50E09F6AB7}">
      <dsp:nvSpPr>
        <dsp:cNvPr id="0" name=""/>
        <dsp:cNvSpPr/>
      </dsp:nvSpPr>
      <dsp:spPr>
        <a:xfrm>
          <a:off x="3404034" y="2943867"/>
          <a:ext cx="4625279" cy="558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Manfaat</a:t>
          </a:r>
          <a:r>
            <a:rPr lang="en-US" sz="1800" kern="1200" dirty="0" smtClean="0"/>
            <a:t> 50% x Formula</a:t>
          </a:r>
          <a:endParaRPr lang="id-ID" sz="1800" kern="1200" dirty="0" smtClean="0"/>
        </a:p>
      </dsp:txBody>
      <dsp:txXfrm>
        <a:off x="3420400" y="2960233"/>
        <a:ext cx="4592547" cy="526033"/>
      </dsp:txXfrm>
    </dsp:sp>
    <dsp:sp modelId="{C94ACF16-5240-4797-8689-D5AD17824E21}">
      <dsp:nvSpPr>
        <dsp:cNvPr id="0" name=""/>
        <dsp:cNvSpPr/>
      </dsp:nvSpPr>
      <dsp:spPr>
        <a:xfrm>
          <a:off x="3165186" y="708806"/>
          <a:ext cx="238848" cy="3567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7838"/>
              </a:lnTo>
              <a:lnTo>
                <a:pt x="238848" y="3567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474E6-556F-49C6-A80F-F915F8D47F18}">
      <dsp:nvSpPr>
        <dsp:cNvPr id="0" name=""/>
        <dsp:cNvSpPr/>
      </dsp:nvSpPr>
      <dsp:spPr>
        <a:xfrm>
          <a:off x="3404034" y="3642324"/>
          <a:ext cx="4627317" cy="12686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hak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pensiun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berakhir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saat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mencapai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usia</a:t>
          </a:r>
          <a:r>
            <a:rPr lang="en-US" sz="1600" kern="1200" dirty="0" smtClean="0"/>
            <a:t> 23 </a:t>
          </a:r>
          <a:r>
            <a:rPr lang="en-US" sz="1600" kern="1200" dirty="0" err="1" smtClean="0"/>
            <a:t>tahun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bekerja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menikah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atau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meninggal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dunia</a:t>
          </a:r>
          <a:r>
            <a:rPr lang="en-US" sz="1600" kern="1200" dirty="0" smtClean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manfaat selanjutnya dapat diturunkan kepada anak berikutnya</a:t>
          </a:r>
          <a:r>
            <a:rPr lang="en-US" sz="1600" kern="1200" dirty="0" smtClean="0"/>
            <a:t>.</a:t>
          </a:r>
          <a:endParaRPr lang="id-ID" sz="1600" kern="1200" dirty="0" smtClean="0"/>
        </a:p>
      </dsp:txBody>
      <dsp:txXfrm>
        <a:off x="3441191" y="3679481"/>
        <a:ext cx="4553003" cy="11943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54BEB-523F-4F23-841A-9609DE2380EE}">
      <dsp:nvSpPr>
        <dsp:cNvPr id="0" name=""/>
        <dsp:cNvSpPr/>
      </dsp:nvSpPr>
      <dsp:spPr>
        <a:xfrm>
          <a:off x="750927" y="850"/>
          <a:ext cx="4288007" cy="8207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Manfaat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Pensiun</a:t>
          </a:r>
          <a:r>
            <a:rPr lang="en-US" sz="2600" kern="1200" dirty="0" smtClean="0"/>
            <a:t> Orang </a:t>
          </a:r>
          <a:r>
            <a:rPr lang="en-US" sz="2600" kern="1200" dirty="0" err="1" smtClean="0"/>
            <a:t>Tua</a:t>
          </a:r>
          <a:r>
            <a:rPr lang="en-US" sz="2600" kern="1200" dirty="0" smtClean="0"/>
            <a:t> (MPOT)</a:t>
          </a:r>
          <a:endParaRPr lang="id-ID" sz="2600" b="1" kern="1200" dirty="0"/>
        </a:p>
      </dsp:txBody>
      <dsp:txXfrm>
        <a:off x="774966" y="24889"/>
        <a:ext cx="4239929" cy="772671"/>
      </dsp:txXfrm>
    </dsp:sp>
    <dsp:sp modelId="{64307F28-EF1A-4BCB-AB63-440554BABEEA}">
      <dsp:nvSpPr>
        <dsp:cNvPr id="0" name=""/>
        <dsp:cNvSpPr/>
      </dsp:nvSpPr>
      <dsp:spPr>
        <a:xfrm>
          <a:off x="1179728" y="821600"/>
          <a:ext cx="428800" cy="615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562"/>
              </a:lnTo>
              <a:lnTo>
                <a:pt x="428800" y="6155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6C719-7D6E-49DE-A27C-C786220051C5}">
      <dsp:nvSpPr>
        <dsp:cNvPr id="0" name=""/>
        <dsp:cNvSpPr/>
      </dsp:nvSpPr>
      <dsp:spPr>
        <a:xfrm>
          <a:off x="1608529" y="1026788"/>
          <a:ext cx="4150000" cy="820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Penerima o</a:t>
          </a:r>
          <a:r>
            <a:rPr lang="it-IT" sz="1800" kern="1200" dirty="0" smtClean="0"/>
            <a:t>rangtua dalam hal peserta meninggal dan tidak mempunyai istri/suami dan anak</a:t>
          </a:r>
          <a:endParaRPr lang="id-ID" sz="1800" kern="1200" dirty="0"/>
        </a:p>
      </dsp:txBody>
      <dsp:txXfrm>
        <a:off x="1632568" y="1050827"/>
        <a:ext cx="4101922" cy="772671"/>
      </dsp:txXfrm>
    </dsp:sp>
    <dsp:sp modelId="{1D95A878-A1D9-4287-B112-A4BB68804158}">
      <dsp:nvSpPr>
        <dsp:cNvPr id="0" name=""/>
        <dsp:cNvSpPr/>
      </dsp:nvSpPr>
      <dsp:spPr>
        <a:xfrm>
          <a:off x="1179728" y="821600"/>
          <a:ext cx="428800" cy="1641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499"/>
              </a:lnTo>
              <a:lnTo>
                <a:pt x="428800" y="16414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7EB1A-8388-49AE-BECA-F4FC3781DC7A}">
      <dsp:nvSpPr>
        <dsp:cNvPr id="0" name=""/>
        <dsp:cNvSpPr/>
      </dsp:nvSpPr>
      <dsp:spPr>
        <a:xfrm>
          <a:off x="1608529" y="2052725"/>
          <a:ext cx="4171865" cy="820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Manfaat 20% x Formula</a:t>
          </a:r>
          <a:endParaRPr lang="id-ID" sz="1800" kern="1200" dirty="0"/>
        </a:p>
      </dsp:txBody>
      <dsp:txXfrm>
        <a:off x="1632568" y="2076764"/>
        <a:ext cx="4123787" cy="772671"/>
      </dsp:txXfrm>
    </dsp:sp>
    <dsp:sp modelId="{BE96EE45-EAB6-4D24-A796-DB7D768F7F31}">
      <dsp:nvSpPr>
        <dsp:cNvPr id="0" name=""/>
        <dsp:cNvSpPr/>
      </dsp:nvSpPr>
      <dsp:spPr>
        <a:xfrm>
          <a:off x="1179728" y="821600"/>
          <a:ext cx="428800" cy="2667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7437"/>
              </a:lnTo>
              <a:lnTo>
                <a:pt x="428800" y="26674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AD0E7-2432-471D-BD12-DEE7E8DF9256}">
      <dsp:nvSpPr>
        <dsp:cNvPr id="0" name=""/>
        <dsp:cNvSpPr/>
      </dsp:nvSpPr>
      <dsp:spPr>
        <a:xfrm>
          <a:off x="1608529" y="3078663"/>
          <a:ext cx="4193743" cy="8207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Manfaat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pensiun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orangtua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berakhir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pada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saat</a:t>
          </a:r>
          <a:r>
            <a:rPr lang="en-US" sz="1800" kern="1200" dirty="0" smtClean="0"/>
            <a:t> ayah </a:t>
          </a:r>
          <a:r>
            <a:rPr lang="en-US" sz="1800" kern="1200" dirty="0" err="1" smtClean="0"/>
            <a:t>atau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ibu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penerima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manfaat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meninggal</a:t>
          </a:r>
          <a:r>
            <a:rPr lang="id-ID" sz="1800" kern="1200" dirty="0" smtClean="0"/>
            <a:t> dunia</a:t>
          </a:r>
          <a:r>
            <a:rPr lang="en-US" sz="1800" kern="1200" dirty="0" smtClean="0"/>
            <a:t>.</a:t>
          </a:r>
          <a:endParaRPr lang="id-ID" sz="1800" kern="1200" dirty="0"/>
        </a:p>
      </dsp:txBody>
      <dsp:txXfrm>
        <a:off x="1632568" y="3102702"/>
        <a:ext cx="4145665" cy="7726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6E73D-717C-4238-96A2-A106C711145D}">
      <dsp:nvSpPr>
        <dsp:cNvPr id="0" name=""/>
        <dsp:cNvSpPr/>
      </dsp:nvSpPr>
      <dsp:spPr>
        <a:xfrm>
          <a:off x="0" y="12367"/>
          <a:ext cx="8108677" cy="1010880"/>
        </a:xfrm>
        <a:prstGeom prst="roundRect">
          <a:avLst/>
        </a:prstGeom>
        <a:solidFill>
          <a:srgbClr val="009900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Peserta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memasuki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usia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pensiun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dan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tidak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memenuhi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masa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iur</a:t>
          </a:r>
          <a:r>
            <a:rPr lang="en-US" sz="2400" b="1" kern="1200" dirty="0" smtClean="0">
              <a:solidFill>
                <a:schemeClr val="bg1"/>
              </a:solidFill>
            </a:rPr>
            <a:t> minimum 15 </a:t>
          </a:r>
          <a:r>
            <a:rPr lang="en-US" sz="2400" b="1" kern="1200" dirty="0" err="1" smtClean="0">
              <a:solidFill>
                <a:schemeClr val="bg1"/>
              </a:solidFill>
            </a:rPr>
            <a:t>tahun</a:t>
          </a:r>
          <a:r>
            <a:rPr lang="en-US" sz="2400" b="1" kern="1200" dirty="0" smtClean="0">
              <a:solidFill>
                <a:schemeClr val="bg1"/>
              </a:solidFill>
            </a:rPr>
            <a:t>.</a:t>
          </a:r>
          <a:endParaRPr lang="id-ID" sz="2400" b="1" kern="1200" dirty="0">
            <a:solidFill>
              <a:schemeClr val="bg1"/>
            </a:solidFill>
          </a:endParaRPr>
        </a:p>
      </dsp:txBody>
      <dsp:txXfrm>
        <a:off x="49347" y="61714"/>
        <a:ext cx="8009983" cy="912186"/>
      </dsp:txXfrm>
    </dsp:sp>
    <dsp:sp modelId="{6E4CBAF4-801A-417D-B7C1-E74887D87DF6}">
      <dsp:nvSpPr>
        <dsp:cNvPr id="0" name=""/>
        <dsp:cNvSpPr/>
      </dsp:nvSpPr>
      <dsp:spPr>
        <a:xfrm>
          <a:off x="0" y="1178767"/>
          <a:ext cx="8108677" cy="1010880"/>
        </a:xfrm>
        <a:prstGeom prst="roundRect">
          <a:avLst/>
        </a:prstGeom>
        <a:solidFill>
          <a:srgbClr val="009900"/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bg1"/>
              </a:solidFill>
            </a:rPr>
            <a:t>Peserta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mengalami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cacat</a:t>
          </a:r>
          <a:r>
            <a:rPr lang="en-US" sz="2400" b="1" kern="1200" dirty="0" smtClean="0">
              <a:solidFill>
                <a:schemeClr val="bg1"/>
              </a:solidFill>
            </a:rPr>
            <a:t> total </a:t>
          </a:r>
          <a:r>
            <a:rPr lang="en-US" sz="2400" b="1" kern="1200" dirty="0" err="1" smtClean="0">
              <a:solidFill>
                <a:schemeClr val="bg1"/>
              </a:solidFill>
            </a:rPr>
            <a:t>tetap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atau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meninggal</a:t>
          </a:r>
          <a:r>
            <a:rPr lang="en-US" sz="2400" b="1" kern="1200" dirty="0" smtClean="0">
              <a:solidFill>
                <a:schemeClr val="bg1"/>
              </a:solidFill>
            </a:rPr>
            <a:t> </a:t>
          </a:r>
          <a:r>
            <a:rPr lang="en-US" sz="2400" b="1" kern="1200" dirty="0" err="1" smtClean="0">
              <a:solidFill>
                <a:schemeClr val="bg1"/>
              </a:solidFill>
            </a:rPr>
            <a:t>dunia</a:t>
          </a:r>
          <a:r>
            <a:rPr lang="en-US" sz="2400" b="1" kern="1200" dirty="0" smtClean="0">
              <a:solidFill>
                <a:schemeClr val="bg1"/>
              </a:solidFill>
            </a:rPr>
            <a:t>, </a:t>
          </a:r>
          <a:r>
            <a:rPr lang="en-US" sz="2400" b="1" kern="1200" dirty="0" err="1" smtClean="0">
              <a:solidFill>
                <a:schemeClr val="bg1"/>
              </a:solidFill>
            </a:rPr>
            <a:t>bilamana</a:t>
          </a:r>
          <a:r>
            <a:rPr lang="en-US" sz="2400" b="1" kern="1200" dirty="0" smtClean="0">
              <a:solidFill>
                <a:schemeClr val="bg1"/>
              </a:solidFill>
            </a:rPr>
            <a:t>:</a:t>
          </a:r>
          <a:endParaRPr lang="id-ID" sz="2400" b="1" kern="1200" dirty="0">
            <a:solidFill>
              <a:schemeClr val="bg1"/>
            </a:solidFill>
          </a:endParaRPr>
        </a:p>
      </dsp:txBody>
      <dsp:txXfrm>
        <a:off x="49347" y="1228114"/>
        <a:ext cx="8009983" cy="912186"/>
      </dsp:txXfrm>
    </dsp:sp>
    <dsp:sp modelId="{D3E602FD-09FE-4191-9C7D-EE051C791F8F}">
      <dsp:nvSpPr>
        <dsp:cNvPr id="0" name=""/>
        <dsp:cNvSpPr/>
      </dsp:nvSpPr>
      <dsp:spPr>
        <a:xfrm>
          <a:off x="0" y="2189647"/>
          <a:ext cx="8108677" cy="922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450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chemeClr val="tx1"/>
              </a:solidFill>
            </a:rPr>
            <a:t>Kejadian</a:t>
          </a:r>
          <a:r>
            <a:rPr lang="en-US" sz="1500" kern="1200" dirty="0" smtClean="0">
              <a:solidFill>
                <a:schemeClr val="tx1"/>
              </a:solidFill>
            </a:rPr>
            <a:t> yang </a:t>
          </a:r>
          <a:r>
            <a:rPr lang="en-US" sz="1500" kern="1200" dirty="0" err="1" smtClean="0">
              <a:solidFill>
                <a:schemeClr val="tx1"/>
              </a:solidFill>
            </a:rPr>
            <a:t>menyebabkan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cacat</a:t>
          </a:r>
          <a:r>
            <a:rPr lang="en-US" sz="1500" kern="1200" dirty="0" smtClean="0">
              <a:solidFill>
                <a:schemeClr val="tx1"/>
              </a:solidFill>
            </a:rPr>
            <a:t> total </a:t>
          </a:r>
          <a:r>
            <a:rPr lang="en-US" sz="1500" kern="1200" dirty="0" err="1" smtClean="0">
              <a:solidFill>
                <a:schemeClr val="tx1"/>
              </a:solidFill>
            </a:rPr>
            <a:t>tetap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terjadi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setelah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peserta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terdaftar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dalam</a:t>
          </a:r>
          <a:r>
            <a:rPr lang="en-US" sz="1500" kern="1200" dirty="0" smtClean="0">
              <a:solidFill>
                <a:schemeClr val="tx1"/>
              </a:solidFill>
            </a:rPr>
            <a:t> Program </a:t>
          </a:r>
          <a:r>
            <a:rPr lang="en-US" sz="1500" kern="1200" dirty="0" err="1" smtClean="0">
              <a:solidFill>
                <a:schemeClr val="tx1"/>
              </a:solidFill>
            </a:rPr>
            <a:t>Jaminan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Pensiun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kurang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dari</a:t>
          </a:r>
          <a:r>
            <a:rPr lang="en-US" sz="1500" kern="1200" dirty="0" smtClean="0">
              <a:solidFill>
                <a:schemeClr val="tx1"/>
              </a:solidFill>
            </a:rPr>
            <a:t> 1 (</a:t>
          </a:r>
          <a:r>
            <a:rPr lang="en-US" sz="1500" kern="1200" dirty="0" err="1" smtClean="0">
              <a:solidFill>
                <a:schemeClr val="tx1"/>
              </a:solidFill>
            </a:rPr>
            <a:t>satu</a:t>
          </a:r>
          <a:r>
            <a:rPr lang="en-US" sz="1500" kern="1200" dirty="0" smtClean="0">
              <a:solidFill>
                <a:schemeClr val="tx1"/>
              </a:solidFill>
            </a:rPr>
            <a:t>) </a:t>
          </a:r>
          <a:r>
            <a:rPr lang="en-US" sz="1500" kern="1200" dirty="0" err="1" smtClean="0">
              <a:solidFill>
                <a:schemeClr val="tx1"/>
              </a:solidFill>
            </a:rPr>
            <a:t>bulan</a:t>
          </a: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id-ID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chemeClr val="tx1"/>
              </a:solidFill>
            </a:rPr>
            <a:t>Meninggal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dunia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dengan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kepesertaan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kurang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dari</a:t>
          </a:r>
          <a:r>
            <a:rPr lang="en-US" sz="1500" kern="1200" dirty="0" smtClean="0">
              <a:solidFill>
                <a:schemeClr val="tx1"/>
              </a:solidFill>
            </a:rPr>
            <a:t> 1 (</a:t>
          </a:r>
          <a:r>
            <a:rPr lang="en-US" sz="1500" kern="1200" dirty="0" err="1" smtClean="0">
              <a:solidFill>
                <a:schemeClr val="tx1"/>
              </a:solidFill>
            </a:rPr>
            <a:t>satu</a:t>
          </a:r>
          <a:r>
            <a:rPr lang="en-US" sz="1500" kern="1200" dirty="0" smtClean="0">
              <a:solidFill>
                <a:schemeClr val="tx1"/>
              </a:solidFill>
            </a:rPr>
            <a:t>) </a:t>
          </a:r>
          <a:r>
            <a:rPr lang="en-US" sz="1500" kern="1200" dirty="0" err="1" smtClean="0">
              <a:solidFill>
                <a:schemeClr val="tx1"/>
              </a:solidFill>
            </a:rPr>
            <a:t>tahun</a:t>
          </a:r>
          <a:r>
            <a:rPr lang="en-US" sz="1500" kern="1200" dirty="0" smtClean="0">
              <a:solidFill>
                <a:schemeClr val="tx1"/>
              </a:solidFill>
            </a:rPr>
            <a:t>.</a:t>
          </a:r>
          <a:endParaRPr lang="id-ID" sz="1500" kern="1200" dirty="0">
            <a:solidFill>
              <a:schemeClr val="tx1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err="1" smtClean="0">
              <a:solidFill>
                <a:schemeClr val="tx1"/>
              </a:solidFill>
            </a:rPr>
            <a:t>Pemberi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kerja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peserta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rutin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membayar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iuran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dengan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i="1" kern="1200" dirty="0" smtClean="0">
              <a:solidFill>
                <a:schemeClr val="tx1"/>
              </a:solidFill>
            </a:rPr>
            <a:t>density rate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kurang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dari</a:t>
          </a:r>
          <a:r>
            <a:rPr lang="en-US" sz="1500" kern="1200" dirty="0" smtClean="0">
              <a:solidFill>
                <a:schemeClr val="tx1"/>
              </a:solidFill>
            </a:rPr>
            <a:t> 80%.</a:t>
          </a:r>
          <a:endParaRPr lang="id-ID" sz="1500" kern="1200" dirty="0">
            <a:solidFill>
              <a:schemeClr val="tx1"/>
            </a:solidFill>
          </a:endParaRPr>
        </a:p>
      </dsp:txBody>
      <dsp:txXfrm>
        <a:off x="0" y="2189647"/>
        <a:ext cx="8108677" cy="922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093" cy="49363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099" y="0"/>
            <a:ext cx="2919092" cy="493633"/>
          </a:xfrm>
          <a:prstGeom prst="rect">
            <a:avLst/>
          </a:prstGeom>
        </p:spPr>
        <p:txBody>
          <a:bodyPr vert="horz" lIns="90718" tIns="45359" rIns="90718" bIns="45359" rtlCol="0"/>
          <a:lstStyle>
            <a:lvl1pPr algn="r">
              <a:defRPr sz="1200"/>
            </a:lvl1pPr>
          </a:lstStyle>
          <a:p>
            <a:fld id="{31446813-07FE-44AB-AAAE-8BDE8DADE4F4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279"/>
            <a:ext cx="2919093" cy="49363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099" y="9374279"/>
            <a:ext cx="2919092" cy="493633"/>
          </a:xfrm>
          <a:prstGeom prst="rect">
            <a:avLst/>
          </a:prstGeom>
        </p:spPr>
        <p:txBody>
          <a:bodyPr vert="horz" lIns="90718" tIns="45359" rIns="90718" bIns="45359" rtlCol="0" anchor="b"/>
          <a:lstStyle>
            <a:lvl1pPr algn="r">
              <a:defRPr sz="1200"/>
            </a:lvl1pPr>
          </a:lstStyle>
          <a:p>
            <a:fld id="{5DB24A52-D9AF-4F11-ABD7-E6C134B33F2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9080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83" cy="492925"/>
          </a:xfrm>
          <a:prstGeom prst="rect">
            <a:avLst/>
          </a:prstGeom>
        </p:spPr>
        <p:txBody>
          <a:bodyPr vert="horz" lIns="90228" tIns="45114" rIns="90228" bIns="45114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20" y="0"/>
            <a:ext cx="2918882" cy="492925"/>
          </a:xfrm>
          <a:prstGeom prst="rect">
            <a:avLst/>
          </a:prstGeom>
        </p:spPr>
        <p:txBody>
          <a:bodyPr vert="horz" lIns="90228" tIns="45114" rIns="90228" bIns="45114" rtlCol="0"/>
          <a:lstStyle>
            <a:lvl1pPr algn="r">
              <a:defRPr sz="1200"/>
            </a:lvl1pPr>
          </a:lstStyle>
          <a:p>
            <a:fld id="{4952228B-9739-457D-9DD6-D17D80DA721E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28" tIns="45114" rIns="90228" bIns="4511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8" y="4687496"/>
            <a:ext cx="5389547" cy="4441034"/>
          </a:xfrm>
          <a:prstGeom prst="rect">
            <a:avLst/>
          </a:prstGeom>
        </p:spPr>
        <p:txBody>
          <a:bodyPr vert="horz" lIns="90228" tIns="45114" rIns="90228" bIns="45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993"/>
            <a:ext cx="2918883" cy="492925"/>
          </a:xfrm>
          <a:prstGeom prst="rect">
            <a:avLst/>
          </a:prstGeom>
        </p:spPr>
        <p:txBody>
          <a:bodyPr vert="horz" lIns="90228" tIns="45114" rIns="90228" bIns="45114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20" y="9374993"/>
            <a:ext cx="2918882" cy="492925"/>
          </a:xfrm>
          <a:prstGeom prst="rect">
            <a:avLst/>
          </a:prstGeom>
        </p:spPr>
        <p:txBody>
          <a:bodyPr vert="horz" lIns="90228" tIns="45114" rIns="90228" bIns="45114" rtlCol="0" anchor="b"/>
          <a:lstStyle>
            <a:lvl1pPr algn="r">
              <a:defRPr sz="1200"/>
            </a:lvl1pPr>
          </a:lstStyle>
          <a:p>
            <a:fld id="{F9CF6AC8-C98C-4497-8963-9C4705E0E9D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7202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6AC8-C98C-4497-8963-9C4705E0E9D8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34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A1B16-4F3A-4F4B-810B-D8F309E2F1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C3409-31D8-4507-813A-CE2C9EB405E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4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1-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8001"/>
            <a:ext cx="9177867" cy="6868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57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133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998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3994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1-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6933"/>
            <a:ext cx="9176440" cy="686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996952"/>
            <a:ext cx="5254352" cy="1470025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200" b="0" i="0" kern="1200" dirty="0">
                <a:solidFill>
                  <a:srgbClr val="016DC3"/>
                </a:solidFill>
                <a:latin typeface="Gotham-Medium"/>
                <a:ea typeface="+mj-ea"/>
                <a:cs typeface="Gotham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7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4692"/>
            <a:ext cx="9143999" cy="684330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fld id="{D07FFE3B-66BB-4A38-B2C8-2DFC47B5D15A}" type="slidenum">
              <a:rPr lang="id-ID" smtClean="0">
                <a:solidFill>
                  <a:prstClr val="white"/>
                </a:solidFill>
              </a:rPr>
              <a:pPr/>
              <a:t>‹#›</a:t>
            </a:fld>
            <a:endParaRPr lang="id-ID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13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014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283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3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25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163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id="7" name="Picture 6" descr="BPJS_PPT template1-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4" y="1013"/>
            <a:ext cx="9176440" cy="6867587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448734" y="6019800"/>
            <a:ext cx="1837266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1BA33F"/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100" u="none" strike="noStrike" kern="1200" cap="none" spc="0" normalizeH="0" baseline="0" noProof="0" dirty="0" smtClean="0">
                <a:ln>
                  <a:noFill/>
                </a:ln>
                <a:solidFill>
                  <a:srgbClr val="1BA33F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rPr>
              <a:t>Update 3 </a:t>
            </a:r>
            <a:r>
              <a:rPr kumimoji="0" lang="en-US" sz="1100" u="none" strike="noStrike" kern="1200" cap="none" spc="0" normalizeH="0" baseline="0" noProof="0" dirty="0" err="1" smtClean="0">
                <a:ln>
                  <a:noFill/>
                </a:ln>
                <a:solidFill>
                  <a:srgbClr val="1BA33F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rPr>
              <a:t>Juli</a:t>
            </a:r>
            <a:r>
              <a:rPr kumimoji="0" lang="en-US" sz="1100" u="none" strike="noStrike" kern="1200" cap="none" spc="0" normalizeH="0" baseline="0" noProof="0" dirty="0" smtClean="0">
                <a:ln>
                  <a:noFill/>
                </a:ln>
                <a:solidFill>
                  <a:srgbClr val="1BA33F"/>
                </a:solidFill>
                <a:effectLst/>
                <a:uLnTx/>
                <a:uFillTx/>
                <a:latin typeface="Gotham-Medium"/>
                <a:ea typeface="+mn-ea"/>
                <a:cs typeface="Gotham-Medium"/>
              </a:rPr>
              <a:t> 2015</a:t>
            </a:r>
            <a:endParaRPr kumimoji="0" lang="en-US" sz="1100" u="none" strike="noStrike" kern="1200" cap="none" spc="0" normalizeH="0" baseline="0" noProof="0" dirty="0">
              <a:ln>
                <a:noFill/>
              </a:ln>
              <a:solidFill>
                <a:srgbClr val="1BA33F"/>
              </a:solidFill>
              <a:effectLst/>
              <a:uLnTx/>
              <a:uFillTx/>
              <a:latin typeface="Gotham-Medium"/>
              <a:ea typeface="+mn-ea"/>
              <a:cs typeface="Gotham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478488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4424536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003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59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3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453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421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44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99" y="-12700"/>
            <a:ext cx="9220199" cy="68834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489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692"/>
            <a:ext cx="9143999" cy="684330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415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1-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72" y="1013"/>
            <a:ext cx="9176440" cy="6867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26567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400800" cy="838944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rgbClr val="0070C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13264" y="6381908"/>
            <a:ext cx="2880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 smtClean="0">
                <a:solidFill>
                  <a:srgbClr val="FFFF00"/>
                </a:solidFill>
              </a:rPr>
              <a:t>Prepared by </a:t>
            </a:r>
            <a:r>
              <a:rPr lang="en-US" sz="900" i="1" dirty="0" err="1" smtClean="0">
                <a:solidFill>
                  <a:srgbClr val="FFFF00"/>
                </a:solidFill>
              </a:rPr>
              <a:t>actuarialteam@bpjsketenagakerjaan</a:t>
            </a:r>
            <a:endParaRPr lang="en-US" sz="9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9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6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6026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70C0"/>
                </a:solidFill>
                <a:effectLst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520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845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8457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55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1978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46085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41978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6085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3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15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193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454372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030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70C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995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56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25658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256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28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4692"/>
            <a:ext cx="9143999" cy="6843308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83088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>
              <a:defRPr/>
            </a:pPr>
            <a:fld id="{B65F9BF1-2779-44EF-B99E-F0158831CA06}" type="slidenum">
              <a:rPr lang="en-US" smtClean="0"/>
              <a:pPr algn="r">
                <a:defRPr/>
              </a:pPr>
              <a:t>‹#›</a:t>
            </a:fld>
            <a:endParaRPr lang="en-US" dirty="0" smtClean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88640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620986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 smtClean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7527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10966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4692"/>
            <a:ext cx="9143999" cy="68433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>
              <a:defRPr/>
            </a:pPr>
            <a:fld id="{B65F9BF1-2779-44EF-B99E-F0158831CA06}" type="slidenum">
              <a:rPr lang="en-US" smtClean="0"/>
              <a:pPr algn="r">
                <a:defRPr/>
              </a:pPr>
              <a:t>‹#›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88640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620986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 smtClean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25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4692"/>
            <a:ext cx="9143999" cy="68433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>
              <a:defRPr/>
            </a:pPr>
            <a:fld id="{B65F9BF1-2779-44EF-B99E-F0158831CA06}" type="slidenum">
              <a:rPr lang="en-US" smtClean="0"/>
              <a:pPr algn="r">
                <a:defRPr/>
              </a:pPr>
              <a:t>‹#›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88640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620986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 smtClean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325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4692"/>
            <a:ext cx="9143999" cy="68433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>
              <a:defRPr/>
            </a:pPr>
            <a:fld id="{B65F9BF1-2779-44EF-B99E-F0158831CA06}" type="slidenum">
              <a:rPr lang="en-US" smtClean="0"/>
              <a:pPr algn="r">
                <a:defRPr/>
              </a:pPr>
              <a:t>‹#›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88640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620986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 smtClean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34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4692"/>
            <a:ext cx="9143999" cy="68433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>
              <a:defRPr/>
            </a:pPr>
            <a:fld id="{B65F9BF1-2779-44EF-B99E-F0158831CA06}" type="slidenum">
              <a:rPr lang="en-US" smtClean="0"/>
              <a:pPr algn="r">
                <a:defRPr/>
              </a:pPr>
              <a:t>‹#›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88640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620986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 smtClean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90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PJS_PPT template-1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14692"/>
            <a:ext cx="9143999" cy="68433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533400" y="1219200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830888" y="64482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400" b="1">
                <a:solidFill>
                  <a:srgbClr val="0092BC"/>
                </a:solidFill>
              </a:defRPr>
            </a:lvl1pPr>
          </a:lstStyle>
          <a:p>
            <a:pPr algn="r">
              <a:defRPr/>
            </a:pPr>
            <a:fld id="{B65F9BF1-2779-44EF-B99E-F0158831CA06}" type="slidenum">
              <a:rPr lang="en-US" smtClean="0"/>
              <a:pPr algn="r">
                <a:defRPr/>
              </a:pPr>
              <a:t>‹#›</a:t>
            </a:fld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067944" y="188640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0092BC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067944" y="620986"/>
            <a:ext cx="5004048" cy="504354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B74F"/>
                </a:solidFill>
              </a:defRPr>
            </a:lvl1pPr>
          </a:lstStyle>
          <a:p>
            <a:pPr lvl="0"/>
            <a:r>
              <a:rPr lang="en-US" dirty="0" smtClean="0"/>
              <a:t>Click to edit Sub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624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357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394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0013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845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5587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PJS_PPT template-17.jpg" id="7" name="Picture 6"/>
          <p:cNvPicPr>
            <a:picLocks noChangeAspect="1"/>
          </p:cNvPicPr>
          <p:nvPr userDrawn="1"/>
        </p:nvPicPr>
        <p:blipFill rotWithShape="1">
          <a:blip cstate="print" r:embed="rId29"/>
          <a:srcRect b="324"/>
          <a:stretch/>
        </p:blipFill>
        <p:spPr>
          <a:xfrm>
            <a:off x="0" y="6443830"/>
            <a:ext cx="9143999" cy="4141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83768" y="129034"/>
            <a:ext cx="6203032" cy="707678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r>
              <a:rPr dirty="0" lang="en-US" smtClean="0"/>
              <a:t>Click to edit Master title style</a:t>
            </a:r>
            <a:endParaRPr dirty="0" lang="id-ID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4B8F-9945-4D38-92C2-9C4FC6DC8C25}" type="datetimeFigureOut">
              <a:rPr lang="id-ID" smtClean="0"/>
              <a:pPr/>
              <a:t>18/11/2015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974904" y="6453336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07FFE3B-66BB-4A38-B2C8-2DFC47B5D15A}" type="slidenum">
              <a:rPr lang="id-ID" smtClean="0"/>
              <a:pPr/>
              <a:t>‹#›</a:t>
            </a:fld>
            <a:endParaRPr lang="id-ID"/>
          </a:p>
        </p:txBody>
      </p:sp>
      <p:pic>
        <p:nvPicPr>
          <p:cNvPr descr="BPJS_PPT template-17.jpg" id="8" name="Picture 7"/>
          <p:cNvPicPr>
            <a:picLocks noChangeAspect="1"/>
          </p:cNvPicPr>
          <p:nvPr userDrawn="1"/>
        </p:nvPicPr>
        <p:blipFill rotWithShape="1">
          <a:blip cstate="print" r:embed="rId30"/>
          <a:srcRect r="55"/>
          <a:stretch/>
        </p:blipFill>
        <p:spPr>
          <a:xfrm>
            <a:off x="395536" y="188640"/>
            <a:ext cx="1944216" cy="52038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33400" y="980728"/>
            <a:ext cx="8001000" cy="1588"/>
          </a:xfrm>
          <a:prstGeom prst="line">
            <a:avLst/>
          </a:prstGeom>
          <a:ln>
            <a:solidFill>
              <a:srgbClr val="1BA33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20088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8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5" r:id="rId13"/>
    <p:sldLayoutId id="2147483726" r:id="rId14"/>
    <p:sldLayoutId id="2147483840" r:id="rId15"/>
    <p:sldLayoutId id="2147483842" r:id="rId16"/>
    <p:sldLayoutId id="2147483845" r:id="rId17"/>
    <p:sldLayoutId id="2147483846" r:id="rId18"/>
    <p:sldLayoutId id="2147483847" r:id="rId19"/>
    <p:sldLayoutId id="2147483849" r:id="rId20"/>
    <p:sldLayoutId id="2147483851" r:id="rId21"/>
    <p:sldLayoutId id="2147483853" r:id="rId22"/>
    <p:sldLayoutId id="2147483855" r:id="rId23"/>
    <p:sldLayoutId id="2147483856" r:id="rId24"/>
    <p:sldLayoutId id="2147483867" r:id="rId25"/>
    <p:sldLayoutId id="2147483876" r:id="rId26"/>
    <p:sldLayoutId id="2147483877" r:id="rId27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3200">
          <a:solidFill>
            <a:schemeClr val="tx1"/>
          </a:solidFill>
          <a:latin typeface="+mn-lt"/>
          <a:ea typeface="+mj-ea"/>
          <a:cs charset="-79" pitchFamily="2" typeface="Aharoni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charset="-79" pitchFamily="2" typeface="Aharoni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charset="-79" pitchFamily="2" typeface="Aharoni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charset="-79" pitchFamily="2" typeface="Aharoni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charset="-79" pitchFamily="2" typeface="Aharoni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charset="-79" pitchFamily="2" typeface="Aharoni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PJS_PPT template-17.jpg" id="9" name="Picture 8"/>
          <p:cNvPicPr>
            <a:picLocks noChangeAspect="1"/>
          </p:cNvPicPr>
          <p:nvPr userDrawn="1"/>
        </p:nvPicPr>
        <p:blipFill rotWithShape="1">
          <a:blip cstate="print" r:embed="rId19"/>
          <a:srcRect b="324"/>
          <a:stretch/>
        </p:blipFill>
        <p:spPr>
          <a:xfrm>
            <a:off x="0" y="6454588"/>
            <a:ext cx="9143999" cy="4141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5284" y="220848"/>
            <a:ext cx="6192688" cy="706090"/>
          </a:xfrm>
          <a:prstGeom prst="rect">
            <a:avLst/>
          </a:prstGeom>
        </p:spPr>
        <p:txBody>
          <a:bodyPr anchor="t" anchorCtr="0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124744"/>
            <a:ext cx="8229600" cy="5184576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descr="BPJS_PPT template-17.jpg" id="15" name="Picture 14"/>
          <p:cNvPicPr>
            <a:picLocks noChangeAspect="1"/>
          </p:cNvPicPr>
          <p:nvPr userDrawn="1"/>
        </p:nvPicPr>
        <p:blipFill rotWithShape="1">
          <a:blip cstate="print" r:embed="rId20"/>
          <a:srcRect r="55"/>
          <a:stretch/>
        </p:blipFill>
        <p:spPr>
          <a:xfrm>
            <a:off x="456786" y="305569"/>
            <a:ext cx="1944216" cy="52038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6786" y="980728"/>
            <a:ext cx="8219670" cy="1588"/>
          </a:xfrm>
          <a:prstGeom prst="line">
            <a:avLst/>
          </a:prstGeom>
          <a:ln>
            <a:solidFill>
              <a:srgbClr val="1BA33F"/>
            </a:solidFill>
            <a:headEnd len="med" type="none" w="med"/>
            <a:tailEnd len="med" type="non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idx="2" sz="half" type="dt"/>
          </p:nvPr>
        </p:nvSpPr>
        <p:spPr>
          <a:xfrm>
            <a:off x="457200" y="6480525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idx="3" sz="quarter" type="ftr"/>
          </p:nvPr>
        </p:nvSpPr>
        <p:spPr>
          <a:xfrm>
            <a:off x="3124200" y="6480525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idx="4" sz="quarter" type="sldNum"/>
          </p:nvPr>
        </p:nvSpPr>
        <p:spPr>
          <a:xfrm>
            <a:off x="6553200" y="6480525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F028AB8F-194A-466B-9967-37F3626FFD9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63238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iming>
    <p:tnLst>
      <p:par>
        <p:cTn dur="indefinite" id="1" nodeType="tmRoot" restart="never"/>
      </p:par>
    </p:tnLst>
  </p:timing>
  <p:hf dt="0" ftr="0" hdr="0"/>
  <p:txStyles>
    <p:titleStyle>
      <a:lvl1pPr algn="r" defTabSz="914400" eaLnBrk="1" hangingPunct="1" latinLnBrk="0" rtl="0">
        <a:spcBef>
          <a:spcPct val="0"/>
        </a:spcBef>
        <a:buNone/>
        <a:defRPr b="1" kern="1200" sz="2400">
          <a:solidFill>
            <a:srgbClr val="00B050"/>
          </a:solidFill>
          <a:effectLst>
            <a:outerShdw algn="tl" blurRad="38100" dir="2700000" dist="3810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microsoft.com/office/2007/relationships/hdphoto" Target="../media/hdphoto2.wdp"/></Relationships>
</file>

<file path=ppt/slides/_rels/slide1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5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 ?><Relationships xmlns="http://schemas.openxmlformats.org/package/2006/relationships"><Relationship Id="rId8" Target="../media/image59.jpeg" Type="http://schemas.openxmlformats.org/officeDocument/2006/relationships/image"/><Relationship Id="rId13" Target="../media/image64.png" Type="http://schemas.openxmlformats.org/officeDocument/2006/relationships/image"/><Relationship Id="rId3" Target="../media/image54.png" Type="http://schemas.openxmlformats.org/officeDocument/2006/relationships/image"/><Relationship Id="rId7" Target="../media/image58.jpeg" Type="http://schemas.openxmlformats.org/officeDocument/2006/relationships/image"/><Relationship Id="rId12" Target="../media/image63.jpeg" Type="http://schemas.openxmlformats.org/officeDocument/2006/relationships/image"/><Relationship Id="rId17" Target="../media/image68.jpeg" Type="http://schemas.openxmlformats.org/officeDocument/2006/relationships/image"/><Relationship Id="rId2" Target="../media/image53.jpeg" Type="http://schemas.openxmlformats.org/officeDocument/2006/relationships/image"/><Relationship Id="rId16" Target="../media/image67.png" Type="http://schemas.openxmlformats.org/officeDocument/2006/relationships/image"/><Relationship Id="rId1" Target="../slideLayouts/slideLayout27.xml" Type="http://schemas.openxmlformats.org/officeDocument/2006/relationships/slideLayout"/><Relationship Id="rId6" Target="../media/image57.jpeg" Type="http://schemas.openxmlformats.org/officeDocument/2006/relationships/image"/><Relationship Id="rId11" Target="../media/image62.jpeg" Type="http://schemas.openxmlformats.org/officeDocument/2006/relationships/image"/><Relationship Id="rId5" Target="../media/image56.jpeg" Type="http://schemas.openxmlformats.org/officeDocument/2006/relationships/image"/><Relationship Id="rId15" Target="../media/image66.png" Type="http://schemas.openxmlformats.org/officeDocument/2006/relationships/image"/><Relationship Id="rId10" Target="../media/image61.jpeg" Type="http://schemas.openxmlformats.org/officeDocument/2006/relationships/image"/><Relationship Id="rId4" Target="../media/image55.jpeg" Type="http://schemas.openxmlformats.org/officeDocument/2006/relationships/image"/><Relationship Id="rId9" Target="../media/image60.jpeg" Type="http://schemas.openxmlformats.org/officeDocument/2006/relationships/image"/><Relationship Id="rId14" Target="../media/image65.png" Type="http://schemas.openxmlformats.org/officeDocument/2006/relationships/image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8734" y="1752600"/>
            <a:ext cx="7848600" cy="3276600"/>
          </a:xfrm>
        </p:spPr>
        <p:txBody>
          <a:bodyPr>
            <a:normAutofit fontScale="90000"/>
          </a:bodyPr>
          <a:lstStyle/>
          <a:p>
            <a:r>
              <a:rPr lang="en-US" sz="33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br>
              <a:rPr lang="en-US" sz="33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3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BPJS K</a:t>
            </a:r>
            <a:r>
              <a:rPr lang="id-ID" sz="33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etenagakerjaan</a:t>
            </a:r>
            <a:r>
              <a:rPr lang="id-ID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0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Sosialisasi</a:t>
            </a:r>
            <a: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</a:t>
            </a:r>
            <a:br>
              <a:rPr lang="en-US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Jakarta Japan Club</a:t>
            </a:r>
            <a:r>
              <a:rPr lang="id-ID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28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2000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id-ID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34555" y="4114800"/>
            <a:ext cx="4970327" cy="11430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1BA33F"/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spcBef>
                <a:spcPct val="20000"/>
              </a:spcBef>
            </a:pPr>
            <a:r>
              <a:rPr lang="en-US" sz="18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Maman</a:t>
            </a:r>
            <a:r>
              <a:rPr lang="en-US" sz="18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8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Miraz</a:t>
            </a:r>
            <a:r>
              <a:rPr lang="en-US" sz="1800" dirty="0" smtClean="0">
                <a:solidFill>
                  <a:srgbClr val="016DC3"/>
                </a:solidFill>
                <a:latin typeface="Gotham-Medium"/>
                <a:cs typeface="Gotham-Medium"/>
              </a:rPr>
              <a:t>. S</a:t>
            </a:r>
          </a:p>
          <a:p>
            <a:pPr lvl="0">
              <a:spcBef>
                <a:spcPct val="20000"/>
              </a:spcBef>
            </a:pP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Kepala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>
                <a:solidFill>
                  <a:srgbClr val="016DC3"/>
                </a:solidFill>
                <a:latin typeface="Gotham-Medium"/>
                <a:cs typeface="Gotham-Medium"/>
              </a:rPr>
              <a:t>U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rusan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Analisa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,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Strategi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dan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Komunikasi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Peluasan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Kepesertaan</a:t>
            </a:r>
            <a:endParaRPr lang="en-US" sz="1400" dirty="0" smtClean="0">
              <a:solidFill>
                <a:srgbClr val="016DC3"/>
              </a:solidFill>
              <a:latin typeface="Gotham-Medium"/>
              <a:cs typeface="Gotham-Medium"/>
            </a:endParaRPr>
          </a:p>
          <a:p>
            <a:pPr lvl="0">
              <a:spcBef>
                <a:spcPct val="20000"/>
              </a:spcBef>
            </a:pP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Divisi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Perluasan</a:t>
            </a: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en-US" sz="14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Kepesertaan</a:t>
            </a:r>
            <a:endParaRPr lang="en-US" sz="1400" dirty="0" smtClean="0">
              <a:solidFill>
                <a:srgbClr val="016DC3"/>
              </a:solidFill>
              <a:latin typeface="Gotham-Medium"/>
              <a:cs typeface="Gotham-Medium"/>
            </a:endParaRPr>
          </a:p>
          <a:p>
            <a:pPr lvl="0">
              <a:spcBef>
                <a:spcPct val="20000"/>
              </a:spcBef>
            </a:pPr>
            <a:endParaRPr lang="en-US" sz="1400" dirty="0">
              <a:solidFill>
                <a:srgbClr val="016DC3"/>
              </a:solidFill>
              <a:latin typeface="Gotham-Medium"/>
              <a:cs typeface="Gotham-Medium"/>
            </a:endParaRPr>
          </a:p>
          <a:p>
            <a:pPr lvl="0">
              <a:spcBef>
                <a:spcPct val="20000"/>
              </a:spcBef>
            </a:pPr>
            <a:r>
              <a:rPr lang="en-US" sz="1400" dirty="0" smtClean="0">
                <a:solidFill>
                  <a:srgbClr val="016DC3"/>
                </a:solidFill>
                <a:latin typeface="Gotham-Medium"/>
                <a:cs typeface="Gotham-Medium"/>
              </a:rPr>
              <a:t>Jakarta, 20 November 2015</a:t>
            </a:r>
            <a:endParaRPr lang="en-US" sz="1400" dirty="0">
              <a:solidFill>
                <a:srgbClr val="016DC3"/>
              </a:solidFill>
              <a:latin typeface="Gotham-Medium"/>
              <a:cs typeface="Gotham-Medium"/>
            </a:endParaRPr>
          </a:p>
          <a:p>
            <a:pPr lvl="0">
              <a:spcBef>
                <a:spcPct val="20000"/>
              </a:spcBef>
            </a:pPr>
            <a:endParaRPr lang="en-US" sz="1400" dirty="0" smtClean="0">
              <a:solidFill>
                <a:srgbClr val="016DC3"/>
              </a:solidFill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11548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bright="-20000" contrast="20000"/>
          </a:blip>
          <a:srcRect b="26543"/>
          <a:stretch/>
        </p:blipFill>
        <p:spPr>
          <a:xfrm>
            <a:off x="21265" y="1213554"/>
            <a:ext cx="8877300" cy="5248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222" y="1653972"/>
            <a:ext cx="78175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</a:rPr>
              <a:t>Manfaat</a:t>
            </a:r>
            <a:r>
              <a:rPr lang="en-US" sz="2000" dirty="0" smtClean="0">
                <a:solidFill>
                  <a:srgbClr val="FFFFFF"/>
                </a:solidFill>
              </a:rPr>
              <a:t> JHT </a:t>
            </a:r>
            <a:r>
              <a:rPr lang="en-US" sz="2000" dirty="0" err="1" smtClean="0">
                <a:solidFill>
                  <a:srgbClr val="FFFFFF"/>
                </a:solidFill>
              </a:rPr>
              <a:t>sebelum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mencapai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usia</a:t>
            </a:r>
            <a:r>
              <a:rPr lang="en-US" sz="2000" dirty="0" smtClean="0">
                <a:solidFill>
                  <a:srgbClr val="FFFFFF"/>
                </a:solidFill>
              </a:rPr>
              <a:t> 56 </a:t>
            </a:r>
            <a:r>
              <a:rPr lang="en-US" sz="2000" dirty="0" err="1" smtClean="0">
                <a:solidFill>
                  <a:srgbClr val="FFFFFF"/>
                </a:solidFill>
              </a:rPr>
              <a:t>tahun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dapat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diambil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sebagian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jika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mencapai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kepesertaan</a:t>
            </a:r>
            <a:r>
              <a:rPr lang="en-US" sz="2000" dirty="0" smtClean="0">
                <a:solidFill>
                  <a:srgbClr val="FFFFFF"/>
                </a:solidFill>
              </a:rPr>
              <a:t> 10 </a:t>
            </a:r>
            <a:r>
              <a:rPr lang="en-US" sz="2000" dirty="0" err="1" smtClean="0">
                <a:solidFill>
                  <a:srgbClr val="FFFFFF"/>
                </a:solidFill>
              </a:rPr>
              <a:t>tahun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dengan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ketentuan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sebagai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berikut</a:t>
            </a:r>
            <a:r>
              <a:rPr lang="en-US" sz="2000" dirty="0" smtClean="0">
                <a:solidFill>
                  <a:srgbClr val="FFFFFF"/>
                </a:solidFill>
              </a:rPr>
              <a:t>:</a:t>
            </a:r>
          </a:p>
          <a:p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Diambil</a:t>
            </a:r>
            <a:r>
              <a:rPr lang="en-US" sz="2000" dirty="0" smtClean="0">
                <a:solidFill>
                  <a:srgbClr val="FFFFFF"/>
                </a:solidFill>
              </a:rPr>
              <a:t> max 10 % </a:t>
            </a:r>
            <a:r>
              <a:rPr lang="en-US" sz="2000" dirty="0" err="1" smtClean="0">
                <a:solidFill>
                  <a:srgbClr val="FFFFFF"/>
                </a:solidFill>
              </a:rPr>
              <a:t>dari</a:t>
            </a:r>
            <a:r>
              <a:rPr lang="en-US" sz="2000" dirty="0" smtClean="0">
                <a:solidFill>
                  <a:srgbClr val="FFFFFF"/>
                </a:solidFill>
              </a:rPr>
              <a:t> total </a:t>
            </a:r>
            <a:r>
              <a:rPr lang="en-US" sz="2000" dirty="0" err="1" smtClean="0">
                <a:solidFill>
                  <a:srgbClr val="FFFFFF"/>
                </a:solidFill>
              </a:rPr>
              <a:t>saldo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sebagai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persiapan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usia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pensiun</a:t>
            </a:r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err="1" smtClean="0">
                <a:solidFill>
                  <a:srgbClr val="FFFFFF"/>
                </a:solidFill>
              </a:rPr>
              <a:t>Diambil</a:t>
            </a:r>
            <a:r>
              <a:rPr lang="en-US" sz="2000" dirty="0" smtClean="0">
                <a:solidFill>
                  <a:srgbClr val="FFFFFF"/>
                </a:solidFill>
              </a:rPr>
              <a:t> max 30% </a:t>
            </a:r>
            <a:r>
              <a:rPr lang="en-US" sz="2000" dirty="0" err="1" smtClean="0">
                <a:solidFill>
                  <a:srgbClr val="FFFFFF"/>
                </a:solidFill>
              </a:rPr>
              <a:t>dari</a:t>
            </a:r>
            <a:r>
              <a:rPr lang="en-US" sz="2000" dirty="0" smtClean="0">
                <a:solidFill>
                  <a:srgbClr val="FFFFFF"/>
                </a:solidFill>
              </a:rPr>
              <a:t> total </a:t>
            </a:r>
            <a:r>
              <a:rPr lang="en-US" sz="2000" dirty="0" err="1" smtClean="0">
                <a:solidFill>
                  <a:srgbClr val="FFFFFF"/>
                </a:solidFill>
              </a:rPr>
              <a:t>saldo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untuk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uang</a:t>
            </a:r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</a:rPr>
              <a:t>perumahan</a:t>
            </a:r>
            <a:endParaRPr lang="en-US" sz="2000" dirty="0" smtClean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84580" y="597692"/>
            <a:ext cx="5586299" cy="4572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 fontScale="70000" lnSpcReduction="20000"/>
          </a:bodyPr>
          <a:lstStyle>
            <a:lvl1pPr algn="ctr" defTabSz="457200" eaLnBrk="1" hangingPunct="1" latinLnBrk="0" rtl="0">
              <a:spcBef>
                <a:spcPct val="0"/>
              </a:spcBef>
              <a:buNone/>
              <a:defRPr kern="1200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b="1" dirty="0" lang="id-ID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Manfaat dari Hasil Pengembangan</a:t>
            </a:r>
          </a:p>
          <a:p>
            <a:pPr algn="r"/>
            <a:r>
              <a:rPr b="1" dirty="0" lang="id-ID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 </a:t>
            </a:r>
            <a:r>
              <a:rPr b="1" dirty="0" err="1" lang="en-US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Jaminan</a:t>
            </a:r>
            <a:r>
              <a:rPr b="1" dirty="0" lang="en-US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 </a:t>
            </a:r>
            <a:r>
              <a:rPr b="1" dirty="0" err="1" lang="en-US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Hari</a:t>
            </a:r>
            <a:r>
              <a:rPr b="1" dirty="0" lang="en-US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 </a:t>
            </a:r>
            <a:r>
              <a:rPr b="1" dirty="0" err="1" lang="en-US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Tua</a:t>
            </a:r>
            <a:r>
              <a:rPr b="1" dirty="0" lang="id-ID" smtClean="0" sz="2000">
                <a:solidFill>
                  <a:schemeClr val="accent1"/>
                </a:solidFill>
                <a:cs charset="0" panose="02020603050405020304" pitchFamily="18" typeface="Times New Roman"/>
              </a:rPr>
              <a:t> (JHT</a:t>
            </a:r>
            <a:r>
              <a:rPr dirty="0" lang="id-ID" smtClean="0" sz="2000">
                <a:solidFill>
                  <a:schemeClr val="accent1"/>
                </a:solidFill>
                <a:latin typeface="Gotham-Medium"/>
                <a:cs charset="0" panose="02020603050405020304" pitchFamily="18" typeface="Times New Roman"/>
              </a:rPr>
              <a:t>)</a:t>
            </a:r>
            <a:endParaRPr dirty="0" lang="en-US" sz="2000">
              <a:solidFill>
                <a:schemeClr val="accent1"/>
              </a:solidFill>
              <a:latin typeface="Gotham-Medium"/>
              <a:cs charset="0" panose="02020603050405020304" pitchFamily="18" typeface="Times New Roman"/>
            </a:endParaRPr>
          </a:p>
        </p:txBody>
      </p:sp>
      <p:pic>
        <p:nvPicPr>
          <p:cNvPr descr="IMG_2253.jpg" id="2" name="Picture 1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/>
        </p:blipFill>
        <p:spPr>
          <a:xfrm>
            <a:off x="-576179" y="1337733"/>
            <a:ext cx="4301512" cy="51138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2285" y="1682997"/>
            <a:ext cx="4491271" cy="584776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b="1" dirty="0" i="1" lang="en-US" smtClean="0" sz="3200">
                <a:solidFill>
                  <a:srgbClr val="558ED5"/>
                </a:solidFill>
              </a:rPr>
              <a:t>“</a:t>
            </a:r>
            <a:r>
              <a:rPr b="1" dirty="0" err="1" i="1" lang="en-US" smtClean="0" sz="3200">
                <a:solidFill>
                  <a:srgbClr val="558ED5"/>
                </a:solidFill>
              </a:rPr>
              <a:t>Lebih</a:t>
            </a:r>
            <a:r>
              <a:rPr b="1" dirty="0" i="1" lang="en-US" smtClean="0" sz="3200">
                <a:solidFill>
                  <a:srgbClr val="558ED5"/>
                </a:solidFill>
              </a:rPr>
              <a:t> </a:t>
            </a:r>
            <a:r>
              <a:rPr b="1" dirty="0" err="1" i="1" lang="en-US" smtClean="0" sz="3200">
                <a:solidFill>
                  <a:srgbClr val="558ED5"/>
                </a:solidFill>
              </a:rPr>
              <a:t>Menguntungkan</a:t>
            </a:r>
            <a:r>
              <a:rPr b="1" dirty="0" i="1" lang="en-US" smtClean="0" sz="3200">
                <a:solidFill>
                  <a:srgbClr val="558ED5"/>
                </a:solidFill>
              </a:rPr>
              <a:t>”</a:t>
            </a:r>
            <a:endParaRPr b="1" dirty="0" i="1" lang="en-US" sz="3200">
              <a:solidFill>
                <a:srgbClr val="558ED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68" y="2498046"/>
            <a:ext cx="6080688" cy="338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5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2" y="2905125"/>
            <a:ext cx="8116887" cy="1362075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JAMINAN KECELAKAAN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(jkk)</a:t>
            </a:r>
            <a:b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id-ID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1404938"/>
            <a:ext cx="7772400" cy="150018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endParaRPr lang="id-ID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1846263"/>
            <a:ext cx="9144001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9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7037757" y="761999"/>
            <a:ext cx="2104814" cy="369332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b="1" dirty="0" err="1"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Manfaat</a:t>
            </a:r>
            <a:r>
              <a:rPr b="1" dirty="0" lang="en-US">
                <a:solidFill>
                  <a:schemeClr val="tx2">
                    <a:lumMod val="60000"/>
                    <a:lumOff val="40000"/>
                  </a:schemeClr>
                </a:solidFill>
              </a:rPr>
              <a:t> JKK</a:t>
            </a:r>
          </a:p>
        </p:txBody>
      </p:sp>
      <p:pic>
        <p:nvPicPr>
          <p:cNvPr descr="jkk.jpg"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"/>
          <a:stretch/>
        </p:blipFill>
        <p:spPr>
          <a:xfrm>
            <a:off x="0" y="1348640"/>
            <a:ext cx="9144000" cy="50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554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9" y="1324196"/>
            <a:ext cx="8561012" cy="49616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1623822"/>
            <a:ext cx="5249333" cy="2272195"/>
          </a:xfrm>
          <a:prstGeom prst="rect">
            <a:avLst/>
          </a:prstGeom>
          <a:solidFill>
            <a:srgbClr val="008000">
              <a:alpha val="59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8189" y="2021256"/>
            <a:ext cx="4692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Beasiswa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pendidikan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Bagi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setiap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peserta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yang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meninggal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dunia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atau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cacat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total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tetap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akibat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kecelakaan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kerja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sebesar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Rp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12juta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dan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hanya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untuk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 1 (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satu</a:t>
            </a:r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) orang </a:t>
            </a:r>
            <a:r>
              <a:rPr lang="en-US" dirty="0" err="1">
                <a:solidFill>
                  <a:schemeClr val="bg1"/>
                </a:solidFill>
                <a:ea typeface="Calibri"/>
                <a:cs typeface="Calibri"/>
              </a:rPr>
              <a:t>anak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7037757" y="761999"/>
            <a:ext cx="2104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Santunan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JKK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21"/>
          <p:cNvSpPr/>
          <p:nvPr/>
        </p:nvSpPr>
        <p:spPr>
          <a:xfrm>
            <a:off x="6530018" y="2470675"/>
            <a:ext cx="1031875" cy="42028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4724400" y="1836533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dirty="0" err="1" lang="en-US" smtClean="0">
                <a:solidFill>
                  <a:prstClr val="black"/>
                </a:solidFill>
              </a:rPr>
              <a:t>Pengembangan</a:t>
            </a:r>
            <a:r>
              <a:rPr b="1" dirty="0" lang="en-US" smtClean="0">
                <a:solidFill>
                  <a:prstClr val="black"/>
                </a:solidFill>
              </a:rPr>
              <a:t> </a:t>
            </a:r>
            <a:r>
              <a:rPr b="1" dirty="0" err="1" lang="en-US" smtClean="0">
                <a:solidFill>
                  <a:prstClr val="black"/>
                </a:solidFill>
              </a:rPr>
              <a:t>Skema</a:t>
            </a:r>
            <a:r>
              <a:rPr b="1" dirty="0" lang="en-US" smtClean="0">
                <a:solidFill>
                  <a:prstClr val="black"/>
                </a:solidFill>
              </a:rPr>
              <a:t> </a:t>
            </a:r>
            <a:r>
              <a:rPr b="1" dirty="0" err="1" lang="en-US" smtClean="0">
                <a:solidFill>
                  <a:prstClr val="black"/>
                </a:solidFill>
              </a:rPr>
              <a:t>saat</a:t>
            </a:r>
            <a:r>
              <a:rPr b="1" dirty="0" lang="en-US" smtClean="0">
                <a:solidFill>
                  <a:prstClr val="black"/>
                </a:solidFill>
              </a:rPr>
              <a:t> </a:t>
            </a:r>
            <a:r>
              <a:rPr b="1" dirty="0" err="1" lang="en-US" smtClean="0">
                <a:solidFill>
                  <a:prstClr val="black"/>
                </a:solidFill>
              </a:rPr>
              <a:t>ini</a:t>
            </a:r>
            <a:r>
              <a:rPr b="1" dirty="0" lang="en-US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b="1" dirty="0" lang="en-US" smtClean="0">
                <a:solidFill>
                  <a:prstClr val="black"/>
                </a:solidFill>
              </a:rPr>
              <a:t>(PP 44 </a:t>
            </a:r>
            <a:r>
              <a:rPr b="1" dirty="0" err="1" lang="en-US" smtClean="0">
                <a:solidFill>
                  <a:prstClr val="black"/>
                </a:solidFill>
              </a:rPr>
              <a:t>thn</a:t>
            </a:r>
            <a:r>
              <a:rPr b="1" dirty="0" lang="en-US" smtClean="0">
                <a:solidFill>
                  <a:prstClr val="black"/>
                </a:solidFill>
              </a:rPr>
              <a:t> 2015)</a:t>
            </a:r>
            <a:endParaRPr b="1" dirty="0" lang="en-US">
              <a:solidFill>
                <a:prstClr val="black"/>
              </a:solidFill>
            </a:endParaRP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4373880" y="4665784"/>
            <a:ext cx="9906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dirty="0" lang="en-US" sz="8000">
                <a:solidFill>
                  <a:srgbClr val="00B74F"/>
                </a:solidFill>
              </a:rPr>
              <a:t>+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42293" y="5722840"/>
            <a:ext cx="8820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id-ID" smtClean="0">
                <a:solidFill>
                  <a:prstClr val="black"/>
                </a:solidFill>
              </a:rPr>
              <a:t>Promotif, </a:t>
            </a:r>
            <a:r>
              <a:rPr b="1" dirty="0" err="1" lang="en-US" smtClean="0">
                <a:solidFill>
                  <a:prstClr val="black"/>
                </a:solidFill>
              </a:rPr>
              <a:t>Preventif</a:t>
            </a:r>
            <a:r>
              <a:rPr b="1" dirty="0" lang="en-US" smtClean="0">
                <a:solidFill>
                  <a:prstClr val="black"/>
                </a:solidFill>
              </a:rPr>
              <a:t>, </a:t>
            </a:r>
            <a:r>
              <a:rPr b="1" dirty="0" err="1" lang="en-US" smtClean="0">
                <a:solidFill>
                  <a:prstClr val="black"/>
                </a:solidFill>
              </a:rPr>
              <a:t>Kompensasi</a:t>
            </a:r>
            <a:r>
              <a:rPr b="1" dirty="0" lang="en-US" smtClean="0">
                <a:solidFill>
                  <a:prstClr val="black"/>
                </a:solidFill>
              </a:rPr>
              <a:t>, </a:t>
            </a:r>
            <a:r>
              <a:rPr b="1" dirty="0" err="1" lang="en-US" smtClean="0">
                <a:solidFill>
                  <a:prstClr val="black"/>
                </a:solidFill>
              </a:rPr>
              <a:t>Perawatan</a:t>
            </a:r>
            <a:r>
              <a:rPr b="1" dirty="0" lang="en-US" smtClean="0">
                <a:solidFill>
                  <a:prstClr val="black"/>
                </a:solidFill>
              </a:rPr>
              <a:t>, </a:t>
            </a:r>
            <a:r>
              <a:rPr b="1" dirty="0" err="1" lang="en-US" smtClean="0">
                <a:solidFill>
                  <a:prstClr val="black"/>
                </a:solidFill>
              </a:rPr>
              <a:t>Rehabilitasi</a:t>
            </a:r>
            <a:r>
              <a:rPr b="1" dirty="0" lang="id-ID" smtClean="0">
                <a:solidFill>
                  <a:prstClr val="black"/>
                </a:solidFill>
              </a:rPr>
              <a:t>,</a:t>
            </a:r>
            <a:r>
              <a:rPr b="1" dirty="0" lang="en-US" smtClean="0">
                <a:solidFill>
                  <a:prstClr val="black"/>
                </a:solidFill>
              </a:rPr>
              <a:t> </a:t>
            </a:r>
            <a:r>
              <a:rPr b="1" dirty="0" err="1" lang="en-US">
                <a:solidFill>
                  <a:prstClr val="black"/>
                </a:solidFill>
              </a:rPr>
              <a:t>Beasiswa</a:t>
            </a:r>
            <a:r>
              <a:rPr b="1" dirty="0" lang="en-US">
                <a:solidFill>
                  <a:prstClr val="black"/>
                </a:solidFill>
              </a:rPr>
              <a:t> </a:t>
            </a:r>
            <a:r>
              <a:rPr b="1" dirty="0" err="1" lang="en-US">
                <a:solidFill>
                  <a:prstClr val="black"/>
                </a:solidFill>
              </a:rPr>
              <a:t>untuk</a:t>
            </a:r>
            <a:r>
              <a:rPr b="1" dirty="0" lang="en-US">
                <a:solidFill>
                  <a:prstClr val="black"/>
                </a:solidFill>
              </a:rPr>
              <a:t> </a:t>
            </a:r>
            <a:r>
              <a:rPr b="1" dirty="0" err="1" lang="en-US">
                <a:solidFill>
                  <a:prstClr val="black"/>
                </a:solidFill>
              </a:rPr>
              <a:t>Anak</a:t>
            </a:r>
            <a:r>
              <a:rPr b="1" dirty="0" lang="en-US">
                <a:solidFill>
                  <a:prstClr val="black"/>
                </a:solidFill>
              </a:rPr>
              <a:t> </a:t>
            </a:r>
            <a:r>
              <a:rPr b="1" dirty="0" err="1" lang="en-US">
                <a:solidFill>
                  <a:prstClr val="black"/>
                </a:solidFill>
              </a:rPr>
              <a:t>Peserta</a:t>
            </a:r>
            <a:r>
              <a:rPr b="1" dirty="0" lang="en-US">
                <a:solidFill>
                  <a:prstClr val="black"/>
                </a:solidFill>
              </a:rPr>
              <a:t> </a:t>
            </a:r>
            <a:endParaRPr b="1" dirty="0" lang="en-US" smtClean="0">
              <a:solidFill>
                <a:prstClr val="black"/>
              </a:solidFill>
            </a:endParaRPr>
          </a:p>
          <a:p>
            <a:pPr algn="ctr"/>
            <a:r>
              <a:rPr b="1" dirty="0" lang="id-ID" smtClean="0">
                <a:solidFill>
                  <a:prstClr val="black"/>
                </a:solidFill>
              </a:rPr>
              <a:t>d</a:t>
            </a:r>
            <a:r>
              <a:rPr b="1" dirty="0" lang="en-US" smtClean="0">
                <a:solidFill>
                  <a:prstClr val="black"/>
                </a:solidFill>
              </a:rPr>
              <a:t>an</a:t>
            </a:r>
            <a:r>
              <a:rPr b="1" dirty="0" lang="id-ID" smtClean="0">
                <a:solidFill>
                  <a:prstClr val="black"/>
                </a:solidFill>
              </a:rPr>
              <a:t> </a:t>
            </a:r>
            <a:r>
              <a:rPr b="1" dirty="0" lang="en-US" smtClean="0">
                <a:solidFill>
                  <a:prstClr val="black"/>
                </a:solidFill>
              </a:rPr>
              <a:t> “</a:t>
            </a:r>
            <a:r>
              <a:rPr b="1" dirty="0" i="1" lang="en-US" smtClean="0">
                <a:solidFill>
                  <a:prstClr val="black"/>
                </a:solidFill>
              </a:rPr>
              <a:t>return to work</a:t>
            </a:r>
            <a:r>
              <a:rPr b="1" dirty="0" lang="en-US" smtClean="0">
                <a:solidFill>
                  <a:prstClr val="black"/>
                </a:solidFill>
              </a:rPr>
              <a:t>”</a:t>
            </a:r>
            <a:endParaRPr b="1" dirty="0" lang="en-US">
              <a:solidFill>
                <a:prstClr val="black"/>
              </a:solidFill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1964914" y="2355351"/>
            <a:ext cx="1031875" cy="533400"/>
          </a:xfrm>
          <a:prstGeom prst="downArrow">
            <a:avLst/>
          </a:prstGeom>
          <a:solidFill>
            <a:srgbClr val="00B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236722" y="2014038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dirty="0" err="1" lang="en-US" smtClean="0">
                <a:solidFill>
                  <a:prstClr val="black"/>
                </a:solidFill>
              </a:rPr>
              <a:t>Skema</a:t>
            </a:r>
            <a:r>
              <a:rPr b="1" dirty="0" lang="en-US" smtClean="0">
                <a:solidFill>
                  <a:prstClr val="black"/>
                </a:solidFill>
              </a:rPr>
              <a:t> JKK lama (PP 14 </a:t>
            </a:r>
            <a:r>
              <a:rPr b="1" dirty="0" err="1" lang="en-US" smtClean="0">
                <a:solidFill>
                  <a:prstClr val="black"/>
                </a:solidFill>
              </a:rPr>
              <a:t>thn</a:t>
            </a:r>
            <a:r>
              <a:rPr b="1" dirty="0" lang="en-US" smtClean="0">
                <a:solidFill>
                  <a:prstClr val="black"/>
                </a:solidFill>
              </a:rPr>
              <a:t> 1993)</a:t>
            </a:r>
            <a:endParaRPr b="1" dirty="0" lang="en-US">
              <a:solidFill>
                <a:prstClr val="black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86368" y="2954459"/>
            <a:ext cx="4495800" cy="2233612"/>
            <a:chOff x="186368" y="2338388"/>
            <a:chExt cx="4495800" cy="2233612"/>
          </a:xfrm>
          <a:solidFill>
            <a:srgbClr val="00B74F"/>
          </a:solidFill>
        </p:grpSpPr>
        <p:sp>
          <p:nvSpPr>
            <p:cNvPr id="47" name="Rounded Rectangle 46"/>
            <p:cNvSpPr/>
            <p:nvPr/>
          </p:nvSpPr>
          <p:spPr>
            <a:xfrm>
              <a:off x="186368" y="2338388"/>
              <a:ext cx="4495800" cy="2233612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dirty="0" lang="en-US">
                <a:solidFill>
                  <a:prstClr val="black"/>
                </a:solidFill>
              </a:endParaRPr>
            </a:p>
          </p:txBody>
        </p:sp>
        <p:pic>
          <p:nvPicPr>
            <p:cNvPr descr="http://www.talkvietnam.com/files/2014/07/a-doctor-and-nurse-examine-a-patient-at-a-hcm-city-hospital-the-city-is-continuing-to-send-doctors-from-specialised-hospitals-to-district-hospitals-to-improve-the-quality-of-treatment-in-rural-areas-1.jpg" id="48" name="Picture 2"/>
            <p:cNvPicPr>
              <a:picLocks noChangeArrowheads="1" noChangeAspect="1"/>
            </p:cNvPicPr>
            <p:nvPr/>
          </p:nvPicPr>
          <p:blipFill rotWithShape="1">
            <a:blip cstate="print"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83"/>
            <a:stretch/>
          </p:blipFill>
          <p:spPr bwMode="auto">
            <a:xfrm>
              <a:off x="492918" y="2492896"/>
              <a:ext cx="1158139" cy="1554466"/>
            </a:xfrm>
            <a:prstGeom prst="rect">
              <a:avLst/>
            </a:prstGeom>
            <a:grpFill/>
            <a:extLst/>
          </p:spPr>
        </p:pic>
        <p:sp>
          <p:nvSpPr>
            <p:cNvPr id="49" name="TextBox 48"/>
            <p:cNvSpPr txBox="1"/>
            <p:nvPr/>
          </p:nvSpPr>
          <p:spPr>
            <a:xfrm>
              <a:off x="467544" y="4045207"/>
              <a:ext cx="957185" cy="307777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Treatment</a:t>
              </a:r>
            </a:p>
          </p:txBody>
        </p:sp>
        <p:pic>
          <p:nvPicPr>
            <p:cNvPr descr="http://www.lourdeshealth.net/assets-lhn/images/photos/physical-therapy.jpg" id="50" name="Picture 4"/>
            <p:cNvPicPr>
              <a:picLocks noChangeArrowheads="1" noChangeAspect="1"/>
            </p:cNvPicPr>
            <p:nvPr/>
          </p:nvPicPr>
          <p:blipFill rotWithShape="1">
            <a:blip cstate="print"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"/>
            <a:stretch/>
          </p:blipFill>
          <p:spPr bwMode="auto">
            <a:xfrm>
              <a:off x="1868488" y="2538165"/>
              <a:ext cx="1191344" cy="1507042"/>
            </a:xfrm>
            <a:prstGeom prst="rect">
              <a:avLst/>
            </a:prstGeom>
            <a:grpFill/>
            <a:extLst/>
          </p:spPr>
        </p:pic>
        <p:sp>
          <p:nvSpPr>
            <p:cNvPr id="51" name="TextBox 50"/>
            <p:cNvSpPr txBox="1"/>
            <p:nvPr/>
          </p:nvSpPr>
          <p:spPr>
            <a:xfrm>
              <a:off x="1815849" y="4045207"/>
              <a:ext cx="1235018" cy="307777"/>
            </a:xfrm>
            <a:prstGeom prst="rect">
              <a:avLst/>
            </a:prstGeom>
            <a:grp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id-ID" smtClean="0" sz="1400">
                  <a:solidFill>
                    <a:prstClr val="white"/>
                  </a:solidFill>
                </a:rPr>
                <a:t>Rehabilitation</a:t>
              </a:r>
              <a:endParaRPr b="1" dirty="0" lang="id-ID" sz="1400">
                <a:solidFill>
                  <a:prstClr val="white"/>
                </a:solidFill>
              </a:endParaRPr>
            </a:p>
          </p:txBody>
        </p:sp>
        <p:pic>
          <p:nvPicPr>
            <p:cNvPr descr="http://farm7.static.flickr.com/6031/6248359760_5e2502cab3_m.jpg" id="52" name="Picture 6"/>
            <p:cNvPicPr>
              <a:picLocks noChangeArrowheads="1" noChangeAspect="1"/>
            </p:cNvPicPr>
            <p:nvPr/>
          </p:nvPicPr>
          <p:blipFill>
            <a:blip cstate="print"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538166"/>
              <a:ext cx="1080046" cy="1507042"/>
            </a:xfrm>
            <a:prstGeom prst="rect">
              <a:avLst/>
            </a:prstGeom>
            <a:grpFill/>
            <a:extLst/>
          </p:spPr>
        </p:pic>
        <p:sp>
          <p:nvSpPr>
            <p:cNvPr id="53" name="TextBox 52"/>
            <p:cNvSpPr txBox="1"/>
            <p:nvPr/>
          </p:nvSpPr>
          <p:spPr>
            <a:xfrm>
              <a:off x="3337056" y="4045207"/>
              <a:ext cx="1162936" cy="5232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Orthotics &amp;</a:t>
              </a:r>
            </a:p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Prosthetics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725031" y="2967159"/>
            <a:ext cx="4243387" cy="2233612"/>
            <a:chOff x="4725031" y="2351088"/>
            <a:chExt cx="4243387" cy="2233612"/>
          </a:xfrm>
        </p:grpSpPr>
        <p:sp>
          <p:nvSpPr>
            <p:cNvPr id="55" name="Rounded Rectangle 54"/>
            <p:cNvSpPr/>
            <p:nvPr/>
          </p:nvSpPr>
          <p:spPr>
            <a:xfrm>
              <a:off x="4725031" y="2351088"/>
              <a:ext cx="4243387" cy="2233612"/>
            </a:xfrm>
            <a:prstGeom prst="roundRect">
              <a:avLst/>
            </a:prstGeom>
            <a:solidFill>
              <a:srgbClr val="0092BC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descr="web-disabled-rex-v2.jpg (620×465)" id="56" name="Picture 8"/>
            <p:cNvPicPr>
              <a:picLocks noChangeArrowheads="1" noChangeAspect="1"/>
            </p:cNvPicPr>
            <p:nvPr/>
          </p:nvPicPr>
          <p:blipFill rotWithShape="1">
            <a:blip cstate="print"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"/>
            <a:stretch/>
          </p:blipFill>
          <p:spPr bwMode="auto">
            <a:xfrm>
              <a:off x="4932039" y="2564904"/>
              <a:ext cx="1280779" cy="1394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TextBox 56"/>
            <p:cNvSpPr txBox="1"/>
            <p:nvPr/>
          </p:nvSpPr>
          <p:spPr>
            <a:xfrm>
              <a:off x="4860032" y="3995772"/>
              <a:ext cx="1140569" cy="307777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Modification</a:t>
              </a:r>
            </a:p>
          </p:txBody>
        </p:sp>
        <p:pic>
          <p:nvPicPr>
            <p:cNvPr descr="http://www.saigon-gpdaily.com.vn/dataimages/original/2013/03/images222278_vocational%20training.jpg" id="58" name="Picture 10"/>
            <p:cNvPicPr>
              <a:picLocks noChangeArrowheads="1" noChangeAspect="1"/>
            </p:cNvPicPr>
            <p:nvPr/>
          </p:nvPicPr>
          <p:blipFill rotWithShape="1">
            <a:blip cstate="print"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"/>
            <a:stretch/>
          </p:blipFill>
          <p:spPr bwMode="auto">
            <a:xfrm>
              <a:off x="6362700" y="2564904"/>
              <a:ext cx="1117685" cy="1394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6372200" y="3933056"/>
              <a:ext cx="971933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Vocational</a:t>
              </a:r>
            </a:p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Training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704780" y="3933056"/>
              <a:ext cx="971676" cy="5232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Job</a:t>
              </a:r>
            </a:p>
            <a:p>
              <a:pPr algn="ctr"/>
              <a:r>
                <a:rPr b="1" dirty="0" lang="id-ID" sz="1400">
                  <a:solidFill>
                    <a:prstClr val="white"/>
                  </a:solidFill>
                </a:rPr>
                <a:t>Placement</a:t>
              </a:r>
            </a:p>
          </p:txBody>
        </p:sp>
      </p:grpSp>
      <p:pic>
        <p:nvPicPr>
          <p:cNvPr descr="http://www.lingue.unito.it/jobplacement/System/Images/jobplacement.jpg" id="61" name="Picture 2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620000" y="3172994"/>
            <a:ext cx="1211752" cy="138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3124200" y="314752"/>
            <a:ext cx="5472608" cy="9806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ct val="0"/>
              </a:spcBef>
              <a:defRPr/>
            </a:pPr>
            <a:r>
              <a:rPr b="1" dirty="0" lang="id-ID" smtClean="0" sz="2400">
                <a:solidFill>
                  <a:srgbClr val="0092BC"/>
                </a:solidFill>
                <a:cs typeface="Gotham-Medium"/>
              </a:rPr>
              <a:t> </a:t>
            </a:r>
            <a:r>
              <a:rPr b="1" dirty="0" err="1" lang="en-US" smtClean="0" sz="2400">
                <a:solidFill>
                  <a:srgbClr val="0092BC"/>
                </a:solidFill>
                <a:cs typeface="Gotham-Medium"/>
              </a:rPr>
              <a:t>Jaminan</a:t>
            </a:r>
            <a:r>
              <a:rPr b="1" dirty="0" lang="en-US" smtClean="0" sz="2400">
                <a:solidFill>
                  <a:srgbClr val="0092BC"/>
                </a:solidFill>
                <a:cs typeface="Gotham-Medium"/>
              </a:rPr>
              <a:t> </a:t>
            </a:r>
            <a:r>
              <a:rPr b="1" dirty="0" err="1" lang="en-US" smtClean="0" sz="2400">
                <a:solidFill>
                  <a:srgbClr val="0092BC"/>
                </a:solidFill>
                <a:cs typeface="Gotham-Medium"/>
              </a:rPr>
              <a:t>Kecelakaan</a:t>
            </a:r>
            <a:r>
              <a:rPr b="1" dirty="0" lang="en-US" smtClean="0" sz="2400">
                <a:solidFill>
                  <a:srgbClr val="0092BC"/>
                </a:solidFill>
                <a:cs typeface="Gotham-Medium"/>
              </a:rPr>
              <a:t> </a:t>
            </a:r>
            <a:r>
              <a:rPr b="1" dirty="0" err="1" lang="en-US" smtClean="0" sz="2400">
                <a:solidFill>
                  <a:srgbClr val="0092BC"/>
                </a:solidFill>
                <a:cs typeface="Gotham-Medium"/>
              </a:rPr>
              <a:t>Kerja</a:t>
            </a:r>
            <a:r>
              <a:rPr b="1" dirty="0" lang="en-US" smtClean="0" sz="2400">
                <a:solidFill>
                  <a:srgbClr val="0092BC"/>
                </a:solidFill>
                <a:cs typeface="Gotham-Medium"/>
              </a:rPr>
              <a:t> </a:t>
            </a:r>
            <a:r>
              <a:rPr b="1" dirty="0" i="1" lang="en-US" smtClean="0" sz="2400">
                <a:solidFill>
                  <a:srgbClr val="0092BC"/>
                </a:solidFill>
                <a:cs typeface="Gotham-Medium"/>
              </a:rPr>
              <a:t>RTW</a:t>
            </a:r>
            <a:r>
              <a:rPr b="1" dirty="0" lang="en-US" smtClean="0" sz="2400">
                <a:solidFill>
                  <a:srgbClr val="00B050"/>
                </a:solidFill>
                <a:cs typeface="Gotham-Medium"/>
              </a:rPr>
              <a:t/>
            </a:r>
            <a:br>
              <a:rPr b="1" dirty="0" lang="en-US" smtClean="0" sz="2400">
                <a:solidFill>
                  <a:srgbClr val="00B050"/>
                </a:solidFill>
                <a:cs typeface="Gotham-Medium"/>
              </a:rPr>
            </a:br>
            <a:r>
              <a:rPr b="1" dirty="0" lang="en-US" smtClean="0" sz="2400">
                <a:solidFill>
                  <a:srgbClr val="00B050"/>
                </a:solidFill>
                <a:cs typeface="Gotham-Medium"/>
              </a:rPr>
              <a:t>(</a:t>
            </a:r>
            <a:r>
              <a:rPr b="1" dirty="0" err="1" lang="en-US" smtClean="0" sz="2400">
                <a:solidFill>
                  <a:srgbClr val="00B050"/>
                </a:solidFill>
                <a:cs typeface="Gotham-Medium"/>
              </a:rPr>
              <a:t>Sesuai</a:t>
            </a:r>
            <a:r>
              <a:rPr b="1" dirty="0" lang="en-US" smtClean="0" sz="2400">
                <a:solidFill>
                  <a:srgbClr val="00B050"/>
                </a:solidFill>
                <a:cs typeface="Gotham-Medium"/>
              </a:rPr>
              <a:t> PP 44 </a:t>
            </a:r>
            <a:r>
              <a:rPr b="1" dirty="0" err="1" lang="en-US" smtClean="0" sz="2400">
                <a:solidFill>
                  <a:srgbClr val="00B050"/>
                </a:solidFill>
                <a:cs typeface="Gotham-Medium"/>
              </a:rPr>
              <a:t>Tahun</a:t>
            </a:r>
            <a:r>
              <a:rPr b="1" dirty="0" lang="en-US" smtClean="0" sz="2400">
                <a:solidFill>
                  <a:srgbClr val="00B050"/>
                </a:solidFill>
                <a:cs typeface="Gotham-Medium"/>
              </a:rPr>
              <a:t> 2015)</a:t>
            </a:r>
            <a:endParaRPr b="1" dirty="0" lang="en-US" sz="2400">
              <a:solidFill>
                <a:srgbClr val="00B050"/>
              </a:solidFill>
              <a:cs typeface="Gotham-Medium"/>
            </a:endParaRPr>
          </a:p>
        </p:txBody>
      </p:sp>
      <p:sp>
        <p:nvSpPr>
          <p:cNvPr id="25" name="Slide Number Placeholder 22"/>
          <p:cNvSpPr txBox="1">
            <a:spLocks/>
          </p:cNvSpPr>
          <p:nvPr/>
        </p:nvSpPr>
        <p:spPr>
          <a:xfrm>
            <a:off x="7894320" y="6581030"/>
            <a:ext cx="1219200" cy="227013"/>
          </a:xfrm>
          <a:prstGeom prst="rect">
            <a:avLst/>
          </a:prstGeo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12F14A6-67FD-4E8D-B0C4-615B969D028F}" type="slidenum">
              <a:rPr lang="en-US" smtClean="0" sz="1200"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dirty="0" lang="en-US" sz="1200">
              <a:solidFill>
                <a:prstClr val="white"/>
              </a:solidFill>
            </a:endParaRP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293579" y="1320961"/>
            <a:ext cx="8735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id-ID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Skema JKK Baru dengan Rate Iuran sama dengan Program UU 3/1992</a:t>
            </a:r>
            <a:r>
              <a:rPr b="1" dirty="0"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(PP 14 </a:t>
            </a:r>
            <a:r>
              <a:rPr b="1" dirty="0" err="1"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thn</a:t>
            </a:r>
            <a:r>
              <a:rPr b="1" dirty="0"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1993)</a:t>
            </a:r>
            <a:endParaRPr b="1" dirty="0"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633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90952"/>
            <a:ext cx="5472608" cy="9806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id-ID" sz="2400" b="1" dirty="0" smtClean="0">
                <a:solidFill>
                  <a:srgbClr val="0092BC"/>
                </a:solidFill>
                <a:cs typeface="Gotham-Medium"/>
              </a:rPr>
              <a:t>Manfaat JKK - </a:t>
            </a:r>
            <a:r>
              <a:rPr lang="id-ID" sz="2400" b="1" i="1" dirty="0" smtClean="0">
                <a:solidFill>
                  <a:srgbClr val="0092BC"/>
                </a:solidFill>
                <a:cs typeface="Gotham-Medium"/>
              </a:rPr>
              <a:t>RTW</a:t>
            </a:r>
            <a:endParaRPr lang="en-US" sz="2400" b="1" i="1" dirty="0">
              <a:solidFill>
                <a:srgbClr val="0092BC"/>
              </a:solidFill>
              <a:cs typeface="Gotham-Medium"/>
            </a:endParaRPr>
          </a:p>
        </p:txBody>
      </p:sp>
      <p:pic>
        <p:nvPicPr>
          <p:cNvPr id="4098" name="Picture 2" descr="http://cdn2.hubspot.net/hub/438122/file-2659673372-jpg/pre-employment-testing-to-reduce-workplace-inju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" y="3234536"/>
            <a:ext cx="1310904" cy="1077136"/>
          </a:xfrm>
          <a:prstGeom prst="ellipse">
            <a:avLst/>
          </a:prstGeom>
          <a:ln w="317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humbs.dreamstime.com/z/abstract-industrial-factory-manufacture-building-background-vector-illustration-471933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1193427" cy="956094"/>
          </a:xfrm>
          <a:prstGeom prst="ellipse">
            <a:avLst/>
          </a:prstGeom>
          <a:ln w="317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HTelRkhTL5Q/VCBKmNykmGI/AAAAAAAAAYg/eLFpKJLj_gs/s1600/unnamed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nursejournal.org/files/2013/10/nurse-case-mana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846" y="3463136"/>
            <a:ext cx="953876" cy="733425"/>
          </a:xfrm>
          <a:prstGeom prst="ellipse">
            <a:avLst/>
          </a:prstGeom>
          <a:ln w="317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sehataja.com/wp-content/uploads/2013/10/2a-Inilah-Alasan-Mengapa-Rumah-Sakit-di-Luar-Negeri-Lebih-Baik-Dibandingkan-Rumah-Sakit-Lok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92" y="3099289"/>
            <a:ext cx="1545508" cy="1278617"/>
          </a:xfrm>
          <a:prstGeom prst="ellipse">
            <a:avLst/>
          </a:prstGeom>
          <a:ln w="317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786603"/>
            <a:ext cx="979912" cy="2013997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6" descr="http://farm7.static.flickr.com/6031/6248359760_5e2502cab3_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008" y="1676400"/>
            <a:ext cx="1035739" cy="98700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026" name="Picture 2" descr="http://www.sci-therapies.info/Lokoma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947" y="3217283"/>
            <a:ext cx="1137944" cy="108247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ssets.kompas.com/data/photo/2013/05/15/0800374-uang-rupiah-780x39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6053"/>
            <a:ext cx="1093858" cy="84853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2.gstatic.com/images?q=tbn:ANd9GcRXCH_h8DjuSpsV0mH0ohl60I0cbt4pdBcWuF_G3LLsPoKN6Qd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34537"/>
            <a:ext cx="1188544" cy="106522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746" y="4360653"/>
            <a:ext cx="12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Kecelakaan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Kerja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5759" y="4173747"/>
            <a:ext cx="129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i="1" dirty="0" smtClean="0">
                <a:solidFill>
                  <a:prstClr val="black"/>
                </a:solidFill>
              </a:rPr>
              <a:t>Case Manager</a:t>
            </a:r>
            <a:endParaRPr lang="en-US" sz="1400" i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7946" y="4419600"/>
            <a:ext cx="12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Perawatan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Medis</a:t>
            </a:r>
            <a:r>
              <a:rPr lang="en-US" sz="1400" dirty="0" smtClean="0">
                <a:solidFill>
                  <a:prstClr val="black"/>
                </a:solidFill>
              </a:rPr>
              <a:t> di RSTC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82947" y="2462841"/>
            <a:ext cx="129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prstClr val="black"/>
                </a:solidFill>
              </a:rPr>
              <a:t>Perusahaan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4146" y="5850147"/>
            <a:ext cx="12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Kompensasi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Santunan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7799" y="4402347"/>
            <a:ext cx="12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Rehabilitasi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Fisik</a:t>
            </a:r>
            <a:r>
              <a:rPr lang="en-US" sz="1400" dirty="0" smtClean="0">
                <a:solidFill>
                  <a:prstClr val="black"/>
                </a:solidFill>
              </a:rPr>
              <a:t> &amp; Mental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4481" y="4492823"/>
            <a:ext cx="1295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Pelatihan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Kerja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8265" y="2629517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Prothesis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dan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Orthosis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25093" y="4953000"/>
            <a:ext cx="1295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dirty="0" err="1" smtClean="0">
                <a:solidFill>
                  <a:prstClr val="black"/>
                </a:solidFill>
              </a:rPr>
              <a:t>Kembali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</a:rPr>
              <a:t>Bekerja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7855" y="3810000"/>
            <a:ext cx="233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836653" y="3810000"/>
            <a:ext cx="233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737202" y="3810000"/>
            <a:ext cx="233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248400" y="3810000"/>
            <a:ext cx="233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826896" y="3810000"/>
            <a:ext cx="23305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61094" y="5486400"/>
            <a:ext cx="41579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79853" y="4925567"/>
            <a:ext cx="0" cy="560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13053" y="5481310"/>
            <a:ext cx="10678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59284" y="2932559"/>
            <a:ext cx="0" cy="250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4429665"/>
            <a:ext cx="0" cy="560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230500" y="2783405"/>
            <a:ext cx="0" cy="5994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786441" y="1944537"/>
            <a:ext cx="78931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96506" y="1944537"/>
            <a:ext cx="0" cy="1138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3844506" y="2169903"/>
            <a:ext cx="1125747" cy="5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65499" y="2169903"/>
            <a:ext cx="6325" cy="8564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Slide Number Placeholder 3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07FFE3B-66BB-4A38-B2C8-2DFC47B5D15A}" type="slidenum">
              <a:rPr lang="id-ID" sz="1200">
                <a:solidFill>
                  <a:prstClr val="white"/>
                </a:solidFill>
              </a:rPr>
              <a:pPr algn="r"/>
              <a:t>17</a:t>
            </a:fld>
            <a:endParaRPr lang="id-ID" sz="12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506" y="1388853"/>
            <a:ext cx="4668190" cy="3529526"/>
          </a:xfrm>
          <a:prstGeom prst="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460" y="1413294"/>
            <a:ext cx="1344394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smtClean="0">
                <a:solidFill>
                  <a:prstClr val="black"/>
                </a:solidFill>
              </a:rPr>
              <a:t>GOLDEN HOUR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7" name="Elbow Connector 6"/>
          <p:cNvCxnSpPr>
            <a:stCxn id="4100" idx="7"/>
            <a:endCxn id="4109" idx="0"/>
          </p:cNvCxnSpPr>
          <p:nvPr/>
        </p:nvCxnSpPr>
        <p:spPr>
          <a:xfrm rot="16200000" flipH="1">
            <a:off x="4993612" y="-786941"/>
            <a:ext cx="1198786" cy="5948302"/>
          </a:xfrm>
          <a:prstGeom prst="bentConnector3">
            <a:avLst>
              <a:gd name="adj1" fmla="val -556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6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JAMINAN KEMATIAN</a:t>
            </a:r>
            <a:endParaRPr lang="id-ID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endParaRPr lang="id-ID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K.jpg"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"/>
          <a:stretch/>
        </p:blipFill>
        <p:spPr>
          <a:xfrm>
            <a:off x="-459619" y="1303979"/>
            <a:ext cx="9809304" cy="51185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6288" y="2114550"/>
            <a:ext cx="3908425" cy="8143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en-US" smtClean="0" sz="2400"/>
              <a:t>JK </a:t>
            </a:r>
            <a:r>
              <a:rPr dirty="0" lang="en-US" sz="2400"/>
              <a:t>(</a:t>
            </a:r>
            <a:r>
              <a:rPr dirty="0" err="1" lang="en-US" sz="2400"/>
              <a:t>Jaminan</a:t>
            </a:r>
            <a:r>
              <a:rPr dirty="0" lang="en-US" sz="2400"/>
              <a:t> </a:t>
            </a:r>
            <a:r>
              <a:rPr dirty="0" err="1" lang="en-US" sz="2400"/>
              <a:t>Kematian</a:t>
            </a:r>
            <a:r>
              <a:rPr dirty="0" lang="en-US"/>
              <a:t>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073275"/>
            <a:ext cx="87947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5791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PJS_Develop_testpage-16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PJS_Develop_testpage-24.jpg"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"/>
          <a:stretch/>
        </p:blipFill>
        <p:spPr>
          <a:xfrm>
            <a:off x="0" y="1303866"/>
            <a:ext cx="9142571" cy="489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1554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JAMINAN PENSIUN</a:t>
            </a:r>
            <a:endParaRPr lang="id-ID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endParaRPr lang="id-ID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2700" smtClean="0"/>
              <a:t>Trend Struktur Demografi Dunia</a:t>
            </a:r>
            <a:br>
              <a:rPr lang="id-ID" sz="2700" smtClean="0"/>
            </a:br>
            <a:r>
              <a:rPr lang="id-ID" sz="1800" smtClean="0">
                <a:solidFill>
                  <a:srgbClr val="0070C0"/>
                </a:solidFill>
                <a:effectLst/>
              </a:rPr>
              <a:t>Dari piramida menjadi layang-layang</a:t>
            </a:r>
            <a:endParaRPr lang="id-ID" sz="1800">
              <a:solidFill>
                <a:srgbClr val="0070C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98827"/>
            <a:ext cx="6624736" cy="52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66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mtClean="0"/>
              <a:t>Trend Kenaikan Usia Harapan Hidup</a:t>
            </a:r>
            <a:endParaRPr lang="id-ID">
              <a:solidFill>
                <a:srgbClr val="0070C0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AB8F-194A-466B-9967-37F3626FFD9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68" y="1381124"/>
            <a:ext cx="8333845" cy="442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94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PJS_Develop_testpage-48.jpg"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0" y="1236132"/>
            <a:ext cx="9142571" cy="562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052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034" y="2292155"/>
            <a:ext cx="4506717" cy="4125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656" y="1289051"/>
            <a:ext cx="3333584" cy="6959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     JP (</a:t>
            </a:r>
            <a:r>
              <a:rPr lang="en-US" sz="2400" dirty="0" err="1"/>
              <a:t>Jaminan</a:t>
            </a:r>
            <a:r>
              <a:rPr lang="en-US" sz="2400" dirty="0"/>
              <a:t> </a:t>
            </a:r>
            <a:r>
              <a:rPr lang="en-US" sz="2400" dirty="0" err="1"/>
              <a:t>Pensiun</a:t>
            </a:r>
            <a:r>
              <a:rPr lang="en-US" dirty="0"/>
              <a:t>)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7" y="1219200"/>
            <a:ext cx="842197" cy="84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2743200" y="2267799"/>
            <a:ext cx="6089952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>
              <a:buFont typeface="+mj-lt"/>
              <a:buAutoNum type="arabicPeriod"/>
            </a:pPr>
            <a:r>
              <a:rPr lang="id-ID" sz="1800" dirty="0" smtClean="0"/>
              <a:t>Dalam perhitungan iuran dan manfaat Jaminan Pensiun, diatur ketentuan batas atas upah</a:t>
            </a:r>
          </a:p>
          <a:p>
            <a:pPr marL="355600" indent="-355600">
              <a:buFont typeface="+mj-lt"/>
              <a:buAutoNum type="arabicPeriod"/>
            </a:pPr>
            <a:r>
              <a:rPr lang="id-ID" sz="1800" dirty="0" smtClean="0"/>
              <a:t>Pada </a:t>
            </a:r>
            <a:r>
              <a:rPr lang="id-ID" sz="1800" dirty="0"/>
              <a:t>tahun </a:t>
            </a:r>
            <a:r>
              <a:rPr lang="id-ID" sz="1800" b="1" dirty="0">
                <a:solidFill>
                  <a:srgbClr val="FF0000"/>
                </a:solidFill>
              </a:rPr>
              <a:t>2015</a:t>
            </a:r>
            <a:r>
              <a:rPr lang="id-ID" sz="1800" dirty="0"/>
              <a:t>, batas atas upah sebesar </a:t>
            </a:r>
            <a:r>
              <a:rPr lang="id-ID" sz="1800" b="1" dirty="0" smtClean="0">
                <a:solidFill>
                  <a:srgbClr val="00B050"/>
                </a:solidFill>
              </a:rPr>
              <a:t>Rp.7 juta</a:t>
            </a:r>
            <a:r>
              <a:rPr lang="id-ID" sz="1800" dirty="0" smtClean="0"/>
              <a:t> </a:t>
            </a:r>
          </a:p>
          <a:p>
            <a:pPr marL="355600" indent="-355600">
              <a:buFont typeface="+mj-lt"/>
              <a:buAutoNum type="arabicPeriod"/>
            </a:pPr>
            <a:r>
              <a:rPr lang="id-ID" sz="1800" dirty="0" smtClean="0"/>
              <a:t>Pada tahun 2015, usia pensiun adalah 56, kemudian sejak tahun 2019 usia pensiun naik menjadi 57, dan setiap 3 tahun usia pensiun naik 1 tahun</a:t>
            </a:r>
            <a:endParaRPr lang="en-US" sz="1800" dirty="0" smtClean="0"/>
          </a:p>
          <a:p>
            <a:pPr marL="355600" indent="-355600">
              <a:buFont typeface="+mj-lt"/>
              <a:buAutoNum type="arabicPeriod"/>
            </a:pPr>
            <a:r>
              <a:rPr lang="en-US" sz="1800" dirty="0" smtClean="0"/>
              <a:t>TK </a:t>
            </a:r>
            <a:r>
              <a:rPr lang="en-US" sz="1800" dirty="0" err="1" smtClean="0"/>
              <a:t>Asing</a:t>
            </a:r>
            <a:r>
              <a:rPr lang="en-US" sz="1800" dirty="0" smtClean="0"/>
              <a:t> 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diatur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 PP 45 </a:t>
            </a:r>
            <a:r>
              <a:rPr lang="en-US" sz="1800" dirty="0" err="1" smtClean="0"/>
              <a:t>Tahun</a:t>
            </a:r>
            <a:r>
              <a:rPr lang="en-US" sz="1800" dirty="0" smtClean="0"/>
              <a:t> 2015</a:t>
            </a:r>
            <a:endParaRPr lang="id-ID" sz="1800" dirty="0"/>
          </a:p>
          <a:p>
            <a:pPr marL="355600" indent="-355600">
              <a:buFont typeface="+mj-lt"/>
              <a:buAutoNum type="arabicPeriod"/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76138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/>
          <a:stretch/>
        </p:blipFill>
        <p:spPr>
          <a:xfrm>
            <a:off x="0" y="1219201"/>
            <a:ext cx="9144000" cy="51815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635895" y="2054388"/>
            <a:ext cx="1872208" cy="307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Tujuan</a:t>
            </a:r>
            <a:endParaRPr b="1" dirty="0" lang="id-ID" sz="1200">
              <a:solidFill>
                <a:prstClr val="black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52306" y="2882369"/>
            <a:ext cx="2239387" cy="25884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Pembayaran manfaat</a:t>
            </a:r>
            <a:endParaRPr b="1" dirty="0" lang="id-ID" sz="1200">
              <a:solidFill>
                <a:prstClr val="black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94956" y="3498883"/>
            <a:ext cx="1554089" cy="2978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Besar manfaat</a:t>
            </a:r>
            <a:endParaRPr b="1" dirty="0" lang="id-ID" sz="1200">
              <a:solidFill>
                <a:prstClr val="black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66242" y="4413282"/>
            <a:ext cx="3011517" cy="3606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Mekanisme penyelenggaraan</a:t>
            </a:r>
            <a:endParaRPr b="1" dirty="0" lang="id-ID" sz="1200">
              <a:solidFill>
                <a:prstClr val="black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40161" y="4949666"/>
            <a:ext cx="2063678" cy="692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Risiko harapan hidup yang semakin panjang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635896" y="5787866"/>
            <a:ext cx="1872208" cy="2705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Bentuk Program</a:t>
            </a:r>
            <a:endParaRPr b="1" dirty="0" lang="id-ID" sz="1200">
              <a:solidFill>
                <a:prstClr val="black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725" y="1877519"/>
            <a:ext cx="1728192" cy="2572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600">
                <a:solidFill>
                  <a:srgbClr val="00B74F"/>
                </a:solidFill>
                <a:latin charset="0" pitchFamily="50" typeface="GothamBlack"/>
              </a:rPr>
              <a:t>JHT</a:t>
            </a:r>
            <a:endParaRPr b="1" dirty="0" lang="id-ID" sz="1600">
              <a:solidFill>
                <a:srgbClr val="00B74F"/>
              </a:solidFill>
              <a:latin charset="0" pitchFamily="50" typeface="Gotham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1887044"/>
            <a:ext cx="2133599" cy="25723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id-ID" smtClean="0" sz="1600">
                <a:solidFill>
                  <a:srgbClr val="00B74F"/>
                </a:solidFill>
                <a:latin charset="0" pitchFamily="50" typeface="GothamBlack"/>
              </a:rPr>
              <a:t>Jaminan Pensiun</a:t>
            </a:r>
            <a:endParaRPr b="1" dirty="0" lang="id-ID" sz="1600">
              <a:solidFill>
                <a:srgbClr val="00B74F"/>
              </a:solidFill>
              <a:latin charset="0" pitchFamily="50" typeface="GothamBlac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1194" y="2215730"/>
            <a:ext cx="2911112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Tabungan dari bagian pendapatan selama aktif bekerja yang disisihkan untuk bekal memasuki hari tua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03839" y="2208294"/>
            <a:ext cx="2895347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Mengganti pendapatan bulanan </a:t>
            </a:r>
            <a:r>
              <a:rPr b="1" dirty="0" lang="id-ID" smtClean="0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untuk </a:t>
            </a:r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memastikan kehidupan dasar yang layak saat memasuki hari tua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1669" y="3098772"/>
            <a:ext cx="2920637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id-ID" sz="1200">
                <a:solidFill>
                  <a:srgbClr val="0092BC"/>
                </a:solidFill>
                <a:latin charset="0" pitchFamily="50" typeface="GothamBook"/>
              </a:rPr>
              <a:t>Sekaligus / lump sum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3637" y="3729792"/>
            <a:ext cx="3312368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Akumulasi iuran ditambah hasil pengembangan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669" y="4641882"/>
            <a:ext cx="2920637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id-ID" smtClean="0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Tabungan wajib</a:t>
            </a:r>
            <a:endParaRPr b="1" dirty="0" lang="id-ID" sz="1200">
              <a:solidFill>
                <a:srgbClr val="0092BC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1669" y="5330666"/>
            <a:ext cx="2920637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Ditanggung sendiri secara individual oleh peserta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637" y="5969883"/>
            <a:ext cx="3208669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b="1" dirty="0" lang="id-ID" smtClean="0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Tabungan/</a:t>
            </a:r>
            <a:r>
              <a:rPr b="1" dirty="0" i="1" lang="id-ID" smtClean="0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provident </a:t>
            </a:r>
            <a:r>
              <a:rPr b="1" dirty="0" i="1" lang="id-ID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fund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91693" y="3098772"/>
            <a:ext cx="2904872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id-ID" smtClean="0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Bulanan</a:t>
            </a:r>
            <a:endParaRPr dirty="0" lang="id-ID" sz="1200">
              <a:solidFill>
                <a:srgbClr val="0092BC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91692" y="3729792"/>
            <a:ext cx="3223708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Dihitung dengan formula tertentu berdasarkan masa iur, upah selama masa iur, dan faktor manfaat (faktor akrual)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91691" y="4679982"/>
            <a:ext cx="2904873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id-ID" smtClean="0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Asuransi sosial</a:t>
            </a:r>
            <a:endParaRPr dirty="0" lang="id-ID" sz="1200">
              <a:solidFill>
                <a:srgbClr val="0092BC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91690" y="5333256"/>
            <a:ext cx="3223709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Ditanggung bersama secara kolektif (</a:t>
            </a:r>
            <a:r>
              <a:rPr b="1" dirty="0" i="1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pooling of risks</a:t>
            </a:r>
            <a:r>
              <a:rPr b="1" dirty="0" lang="id-ID" sz="1200">
                <a:solidFill>
                  <a:prstClr val="black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) oleh peserta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91689" y="5940266"/>
            <a:ext cx="2904875" cy="276999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id-ID" smtClean="0" sz="1200">
                <a:solidFill>
                  <a:srgbClr val="0092BC"/>
                </a:solidFill>
                <a:latin charset="0" pitchFamily="34" typeface="Tahoma"/>
                <a:ea charset="0" pitchFamily="34" typeface="Tahoma"/>
                <a:cs charset="0" pitchFamily="34" typeface="Tahoma"/>
              </a:rPr>
              <a:t>Manfaat pasti</a:t>
            </a:r>
            <a:endParaRPr dirty="0" lang="id-ID" sz="1200">
              <a:solidFill>
                <a:srgbClr val="0092BC"/>
              </a:solidFill>
              <a:latin charset="0" pitchFamily="34" typeface="Tahoma"/>
              <a:ea charset="0" pitchFamily="34" typeface="Tahoma"/>
              <a:cs charset="0" pitchFamily="34" typeface="Tahom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004" y="1020507"/>
            <a:ext cx="5177993" cy="1059450"/>
          </a:xfrm>
          <a:prstGeom prst="rect">
            <a:avLst/>
          </a:prstGeom>
        </p:spPr>
      </p:pic>
      <p:cxnSp>
        <p:nvCxnSpPr>
          <p:cNvPr id="7" name="Straight Connector 6"/>
          <p:cNvCxnSpPr>
            <a:stCxn id="10" idx="2"/>
            <a:endCxn id="11" idx="0"/>
          </p:cNvCxnSpPr>
          <p:nvPr/>
        </p:nvCxnSpPr>
        <p:spPr>
          <a:xfrm>
            <a:off x="4571999" y="2362200"/>
            <a:ext cx="1" cy="52016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1"/>
          </p:cNvCxnSpPr>
          <p:nvPr/>
        </p:nvCxnSpPr>
        <p:spPr>
          <a:xfrm flipH="1">
            <a:off x="541194" y="3011794"/>
            <a:ext cx="291111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3"/>
          </p:cNvCxnSpPr>
          <p:nvPr/>
        </p:nvCxnSpPr>
        <p:spPr>
          <a:xfrm>
            <a:off x="5691693" y="3011794"/>
            <a:ext cx="3071307" cy="88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1" idx="2"/>
            <a:endCxn id="12" idx="0"/>
          </p:cNvCxnSpPr>
          <p:nvPr/>
        </p:nvCxnSpPr>
        <p:spPr>
          <a:xfrm>
            <a:off x="4572000" y="3141218"/>
            <a:ext cx="1" cy="3576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2" idx="3"/>
          </p:cNvCxnSpPr>
          <p:nvPr/>
        </p:nvCxnSpPr>
        <p:spPr>
          <a:xfrm flipV="1">
            <a:off x="5349045" y="3639696"/>
            <a:ext cx="3413955" cy="813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2" idx="1"/>
          </p:cNvCxnSpPr>
          <p:nvPr/>
        </p:nvCxnSpPr>
        <p:spPr>
          <a:xfrm flipH="1" flipV="1">
            <a:off x="531670" y="3614338"/>
            <a:ext cx="3263286" cy="334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3" idx="1"/>
          </p:cNvCxnSpPr>
          <p:nvPr/>
        </p:nvCxnSpPr>
        <p:spPr>
          <a:xfrm flipH="1">
            <a:off x="531669" y="4593626"/>
            <a:ext cx="2534573" cy="7931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3" idx="3"/>
          </p:cNvCxnSpPr>
          <p:nvPr/>
        </p:nvCxnSpPr>
        <p:spPr>
          <a:xfrm>
            <a:off x="6077759" y="4593626"/>
            <a:ext cx="2685241" cy="346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" idx="2"/>
            <a:endCxn id="13" idx="0"/>
          </p:cNvCxnSpPr>
          <p:nvPr/>
        </p:nvCxnSpPr>
        <p:spPr>
          <a:xfrm>
            <a:off x="4572001" y="3796769"/>
            <a:ext cx="0" cy="61651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4" idx="2"/>
            <a:endCxn id="15" idx="0"/>
          </p:cNvCxnSpPr>
          <p:nvPr/>
        </p:nvCxnSpPr>
        <p:spPr>
          <a:xfrm>
            <a:off x="4572000" y="5642221"/>
            <a:ext cx="0" cy="14564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3" idx="2"/>
            <a:endCxn id="14" idx="0"/>
          </p:cNvCxnSpPr>
          <p:nvPr/>
        </p:nvCxnSpPr>
        <p:spPr>
          <a:xfrm flipH="1">
            <a:off x="4572000" y="4773969"/>
            <a:ext cx="1" cy="17569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14" idx="3"/>
          </p:cNvCxnSpPr>
          <p:nvPr/>
        </p:nvCxnSpPr>
        <p:spPr>
          <a:xfrm>
            <a:off x="5603839" y="5295944"/>
            <a:ext cx="3159161" cy="4546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4" idx="1"/>
          </p:cNvCxnSpPr>
          <p:nvPr/>
        </p:nvCxnSpPr>
        <p:spPr>
          <a:xfrm flipH="1">
            <a:off x="531669" y="5295944"/>
            <a:ext cx="300849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5" idx="3"/>
          </p:cNvCxnSpPr>
          <p:nvPr/>
        </p:nvCxnSpPr>
        <p:spPr>
          <a:xfrm flipV="1">
            <a:off x="5508104" y="5915441"/>
            <a:ext cx="3254896" cy="76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5" idx="1"/>
          </p:cNvCxnSpPr>
          <p:nvPr/>
        </p:nvCxnSpPr>
        <p:spPr>
          <a:xfrm flipH="1" flipV="1">
            <a:off x="531669" y="5915441"/>
            <a:ext cx="3104227" cy="769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15" idx="2"/>
          </p:cNvCxnSpPr>
          <p:nvPr/>
        </p:nvCxnSpPr>
        <p:spPr>
          <a:xfrm>
            <a:off x="4572000" y="6058411"/>
            <a:ext cx="0" cy="26618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67395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" y="1143000"/>
            <a:ext cx="9144000" cy="5257800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88640"/>
            <a:ext cx="5004048" cy="504354"/>
          </a:xfrm>
        </p:spPr>
        <p:txBody>
          <a:bodyPr>
            <a:normAutofit fontScale="92500" lnSpcReduction="10000"/>
          </a:bodyPr>
          <a:lstStyle/>
          <a:p>
            <a:r>
              <a:rPr lang="id-ID" sz="3200" dirty="0"/>
              <a:t>	</a:t>
            </a:r>
          </a:p>
        </p:txBody>
      </p:sp>
      <p:sp>
        <p:nvSpPr>
          <p:cNvPr id="6" name="AutoShape 4" descr="Image result for KALENDER KART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prstClr val="black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332656"/>
            <a:ext cx="5004048" cy="504354"/>
          </a:xfrm>
        </p:spPr>
        <p:txBody>
          <a:bodyPr>
            <a:normAutofit/>
          </a:bodyPr>
          <a:lstStyle/>
          <a:p>
            <a:r>
              <a:rPr lang="id-ID" sz="2000" dirty="0" smtClean="0"/>
              <a:t>MANFAAT PROGRAM </a:t>
            </a:r>
            <a:endParaRPr lang="id-ID" sz="20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62400" y="620986"/>
            <a:ext cx="5004048" cy="504354"/>
          </a:xfrm>
        </p:spPr>
        <p:txBody>
          <a:bodyPr>
            <a:normAutofit/>
          </a:bodyPr>
          <a:lstStyle/>
          <a:p>
            <a:r>
              <a:rPr lang="id-ID" dirty="0" smtClean="0"/>
              <a:t>JAMINAN PENSIUN</a:t>
            </a:r>
            <a:endParaRPr lang="id-ID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13914545"/>
              </p:ext>
            </p:extLst>
          </p:nvPr>
        </p:nvGraphicFramePr>
        <p:xfrm>
          <a:off x="300268" y="2971800"/>
          <a:ext cx="8543465" cy="284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15601"/>
            <a:ext cx="5029200" cy="15721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894" y="5931932"/>
            <a:ext cx="845554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Formula </a:t>
            </a:r>
            <a:r>
              <a:rPr lang="en-US" dirty="0" err="1">
                <a:solidFill>
                  <a:prstClr val="black"/>
                </a:solidFill>
              </a:rPr>
              <a:t>manfaat</a:t>
            </a:r>
            <a:r>
              <a:rPr lang="en-US" dirty="0">
                <a:solidFill>
                  <a:prstClr val="black"/>
                </a:solidFill>
              </a:rPr>
              <a:t> = </a:t>
            </a:r>
            <a:r>
              <a:rPr lang="en-US" b="1" dirty="0">
                <a:solidFill>
                  <a:prstClr val="black"/>
                </a:solidFill>
              </a:rPr>
              <a:t>1% x </a:t>
            </a:r>
            <a:r>
              <a:rPr lang="en-US" b="1" dirty="0" err="1">
                <a:solidFill>
                  <a:prstClr val="black"/>
                </a:solidFill>
              </a:rPr>
              <a:t>masa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iur</a:t>
            </a:r>
            <a:r>
              <a:rPr lang="en-US" b="1" dirty="0">
                <a:solidFill>
                  <a:prstClr val="black"/>
                </a:solidFill>
              </a:rPr>
              <a:t> (</a:t>
            </a:r>
            <a:r>
              <a:rPr lang="en-US" b="1" dirty="0" err="1">
                <a:solidFill>
                  <a:prstClr val="black"/>
                </a:solidFill>
              </a:rPr>
              <a:t>dibagi</a:t>
            </a:r>
            <a:r>
              <a:rPr lang="en-US" b="1" dirty="0">
                <a:solidFill>
                  <a:prstClr val="black"/>
                </a:solidFill>
              </a:rPr>
              <a:t> 12 </a:t>
            </a:r>
            <a:r>
              <a:rPr lang="en-US" b="1" dirty="0" err="1">
                <a:solidFill>
                  <a:prstClr val="black"/>
                </a:solidFill>
              </a:rPr>
              <a:t>bulan</a:t>
            </a:r>
            <a:r>
              <a:rPr lang="en-US" b="1" dirty="0">
                <a:solidFill>
                  <a:prstClr val="black"/>
                </a:solidFill>
              </a:rPr>
              <a:t>) x </a:t>
            </a:r>
            <a:r>
              <a:rPr lang="en-US" b="1" dirty="0" smtClean="0">
                <a:solidFill>
                  <a:prstClr val="black"/>
                </a:solidFill>
              </a:rPr>
              <a:t>rata-rata</a:t>
            </a:r>
            <a:r>
              <a:rPr lang="id-ID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upah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>
                <a:solidFill>
                  <a:prstClr val="black"/>
                </a:solidFill>
              </a:rPr>
              <a:t>tertimbang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13767" y="1176069"/>
            <a:ext cx="6019800" cy="7395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id-ID" sz="2500" b="1" dirty="0" smtClean="0">
                <a:solidFill>
                  <a:prstClr val="white"/>
                </a:solidFill>
              </a:rPr>
              <a:t>SKEMA MANFAAT PASTI (</a:t>
            </a:r>
            <a:r>
              <a:rPr lang="en-US" sz="2500" b="1" dirty="0" smtClean="0">
                <a:solidFill>
                  <a:prstClr val="white"/>
                </a:solidFill>
              </a:rPr>
              <a:t>PP 45</a:t>
            </a:r>
            <a:r>
              <a:rPr lang="id-ID" sz="2500" b="1" dirty="0" smtClean="0">
                <a:solidFill>
                  <a:prstClr val="white"/>
                </a:solidFill>
              </a:rPr>
              <a:t> tahun 20</a:t>
            </a:r>
            <a:r>
              <a:rPr lang="en-US" sz="2500" b="1" dirty="0" smtClean="0">
                <a:solidFill>
                  <a:prstClr val="white"/>
                </a:solidFill>
              </a:rPr>
              <a:t>15</a:t>
            </a:r>
            <a:r>
              <a:rPr lang="id-ID" sz="2500" b="1" dirty="0" smtClean="0">
                <a:solidFill>
                  <a:prstClr val="white"/>
                </a:solidFill>
              </a:rPr>
              <a:t>)     </a:t>
            </a:r>
            <a:endParaRPr lang="id-ID" sz="2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143000"/>
            <a:ext cx="9144000" cy="5257800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86200" y="228600"/>
            <a:ext cx="5004048" cy="504354"/>
          </a:xfrm>
        </p:spPr>
        <p:txBody>
          <a:bodyPr>
            <a:normAutofit/>
          </a:bodyPr>
          <a:lstStyle/>
          <a:p>
            <a:r>
              <a:rPr lang="id-ID" dirty="0" smtClean="0"/>
              <a:t>MANFAAT PROGRAM 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86200" y="516930"/>
            <a:ext cx="5004048" cy="504354"/>
          </a:xfrm>
        </p:spPr>
        <p:txBody>
          <a:bodyPr>
            <a:normAutofit/>
          </a:bodyPr>
          <a:lstStyle/>
          <a:p>
            <a:r>
              <a:rPr lang="id-ID" sz="2400" dirty="0" smtClean="0"/>
              <a:t>JAMINAN PENSIUN</a:t>
            </a:r>
            <a:endParaRPr lang="id-ID" sz="2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29964552"/>
              </p:ext>
            </p:extLst>
          </p:nvPr>
        </p:nvGraphicFramePr>
        <p:xfrm>
          <a:off x="1172072" y="1412776"/>
          <a:ext cx="8352928" cy="483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G:\- Infographics\New folder (2473)\Untitled-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4240"/>
            <a:ext cx="2384332" cy="20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143000"/>
            <a:ext cx="9144000" cy="5257800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86200" y="304800"/>
            <a:ext cx="5004048" cy="504354"/>
          </a:xfrm>
        </p:spPr>
        <p:txBody>
          <a:bodyPr>
            <a:normAutofit/>
          </a:bodyPr>
          <a:lstStyle/>
          <a:p>
            <a:r>
              <a:rPr lang="id-ID" sz="2000" dirty="0" smtClean="0"/>
              <a:t>MANFAAT PROGRAM </a:t>
            </a:r>
            <a:endParaRPr lang="id-ID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886200" y="593130"/>
            <a:ext cx="5004048" cy="504354"/>
          </a:xfrm>
        </p:spPr>
        <p:txBody>
          <a:bodyPr>
            <a:normAutofit/>
          </a:bodyPr>
          <a:lstStyle/>
          <a:p>
            <a:r>
              <a:rPr lang="id-ID" dirty="0" smtClean="0"/>
              <a:t>JAMINAN PENSIUN</a:t>
            </a:r>
            <a:endParaRPr lang="id-ID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02548207"/>
              </p:ext>
            </p:extLst>
          </p:nvPr>
        </p:nvGraphicFramePr>
        <p:xfrm>
          <a:off x="395536" y="1412776"/>
          <a:ext cx="8352928" cy="491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143000"/>
            <a:ext cx="1447800" cy="125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3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JS_Develop_testpage-16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143000"/>
            <a:ext cx="9144000" cy="5257800"/>
          </a:xfrm>
          <a:prstGeom prst="rect">
            <a:avLst/>
          </a:prstGeom>
          <a:solidFill>
            <a:srgbClr val="009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33800" y="152400"/>
            <a:ext cx="5004048" cy="504354"/>
          </a:xfrm>
        </p:spPr>
        <p:txBody>
          <a:bodyPr>
            <a:normAutofit/>
          </a:bodyPr>
          <a:lstStyle/>
          <a:p>
            <a:r>
              <a:rPr lang="id-ID" dirty="0" smtClean="0"/>
              <a:t>MANFAAT PROGRAM </a:t>
            </a:r>
            <a:endParaRPr lang="id-ID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33800" y="440730"/>
            <a:ext cx="5004048" cy="504354"/>
          </a:xfrm>
        </p:spPr>
        <p:txBody>
          <a:bodyPr>
            <a:normAutofit/>
          </a:bodyPr>
          <a:lstStyle/>
          <a:p>
            <a:r>
              <a:rPr lang="id-ID" sz="2400" dirty="0" smtClean="0"/>
              <a:t>JAMINAN PENSIUN</a:t>
            </a:r>
            <a:endParaRPr lang="id-ID" sz="24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0247755"/>
              </p:ext>
            </p:extLst>
          </p:nvPr>
        </p:nvGraphicFramePr>
        <p:xfrm>
          <a:off x="2590801" y="1821768"/>
          <a:ext cx="6553200" cy="39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99" y="3459482"/>
            <a:ext cx="1861264" cy="158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59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1143000"/>
            <a:ext cx="9144000" cy="5257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prstClr val="white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14421800"/>
              </p:ext>
            </p:extLst>
          </p:nvPr>
        </p:nvGraphicFramePr>
        <p:xfrm>
          <a:off x="611560" y="2438400"/>
          <a:ext cx="8108677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33800" y="304800"/>
            <a:ext cx="5004048" cy="504354"/>
          </a:xfrm>
        </p:spPr>
        <p:txBody>
          <a:bodyPr>
            <a:normAutofit/>
          </a:bodyPr>
          <a:lstStyle/>
          <a:p>
            <a:r>
              <a:rPr lang="id-ID" dirty="0" smtClean="0"/>
              <a:t>MANFAAT PROGRAM </a:t>
            </a:r>
            <a:endParaRPr lang="id-ID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33800" y="593130"/>
            <a:ext cx="5004048" cy="504354"/>
          </a:xfrm>
        </p:spPr>
        <p:txBody>
          <a:bodyPr>
            <a:normAutofit/>
          </a:bodyPr>
          <a:lstStyle/>
          <a:p>
            <a:r>
              <a:rPr lang="id-ID" sz="2400" dirty="0" smtClean="0"/>
              <a:t>JAMINAN PENSIUN</a:t>
            </a:r>
            <a:endParaRPr lang="id-ID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6094136" cy="190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5758934"/>
            <a:ext cx="829647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Formula </a:t>
            </a:r>
            <a:r>
              <a:rPr lang="en-US" dirty="0" err="1"/>
              <a:t>manfaat</a:t>
            </a:r>
            <a:r>
              <a:rPr lang="en-US" dirty="0"/>
              <a:t> = A</a:t>
            </a:r>
            <a:r>
              <a:rPr lang="id-ID" dirty="0"/>
              <a:t>kumulasi iuran + Hasil Pengembangan</a:t>
            </a:r>
          </a:p>
        </p:txBody>
      </p:sp>
    </p:spTree>
    <p:extLst>
      <p:ext uri="{BB962C8B-B14F-4D97-AF65-F5344CB8AC3E}">
        <p14:creationId xmlns:p14="http://schemas.microsoft.com/office/powerpoint/2010/main" val="345121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DISTRIBUTION CHANNEL</a:t>
            </a:r>
            <a:endParaRPr lang="id-ID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5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567488" y="381000"/>
            <a:ext cx="2160587" cy="5048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 smtClean="0">
                <a:latin typeface="+mn-lt"/>
              </a:rPr>
              <a:t>e-Services</a:t>
            </a:r>
            <a:endParaRPr lang="en-US" dirty="0">
              <a:latin typeface="+mn-lt"/>
            </a:endParaRP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2586038"/>
            <a:ext cx="1495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D:\webroot\mocuk\sipp online\logo-sip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51425"/>
            <a:ext cx="144145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1409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275138"/>
            <a:ext cx="14668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759325"/>
            <a:ext cx="1428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4294188"/>
            <a:ext cx="1533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549900"/>
            <a:ext cx="15144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459163"/>
            <a:ext cx="15621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33988"/>
            <a:ext cx="189230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6338"/>
            <a:ext cx="16764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7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73463"/>
            <a:ext cx="1676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3708400" y="2565400"/>
            <a:ext cx="215900" cy="215900"/>
          </a:xfrm>
          <a:prstGeom prst="ellipse">
            <a:avLst/>
          </a:prstGeom>
          <a:solidFill>
            <a:srgbClr val="D0DF00"/>
          </a:solidFill>
          <a:ln w="28575">
            <a:solidFill>
              <a:srgbClr val="0092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67175" y="2565400"/>
            <a:ext cx="217488" cy="215900"/>
          </a:xfrm>
          <a:prstGeom prst="ellipse">
            <a:avLst/>
          </a:prstGeom>
          <a:solidFill>
            <a:srgbClr val="97D700"/>
          </a:solidFill>
          <a:ln w="28575">
            <a:solidFill>
              <a:srgbClr val="00B7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Elbow Connector 23"/>
          <p:cNvCxnSpPr>
            <a:stCxn id="19" idx="4"/>
          </p:cNvCxnSpPr>
          <p:nvPr/>
        </p:nvCxnSpPr>
        <p:spPr>
          <a:xfrm rot="5400000">
            <a:off x="2597150" y="2354263"/>
            <a:ext cx="792163" cy="1646237"/>
          </a:xfrm>
          <a:prstGeom prst="bentConnector3">
            <a:avLst>
              <a:gd name="adj1" fmla="val 82595"/>
            </a:avLst>
          </a:prstGeom>
          <a:ln w="19050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9" idx="4"/>
          </p:cNvCxnSpPr>
          <p:nvPr/>
        </p:nvCxnSpPr>
        <p:spPr>
          <a:xfrm rot="5400000">
            <a:off x="2577306" y="1937544"/>
            <a:ext cx="395288" cy="2082800"/>
          </a:xfrm>
          <a:prstGeom prst="bentConnector2">
            <a:avLst/>
          </a:prstGeom>
          <a:ln w="19050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101850" y="3543300"/>
            <a:ext cx="144463" cy="144463"/>
          </a:xfrm>
          <a:prstGeom prst="ellipse">
            <a:avLst/>
          </a:prstGeom>
          <a:solidFill>
            <a:srgbClr val="0092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701800" y="3090863"/>
            <a:ext cx="144463" cy="142875"/>
          </a:xfrm>
          <a:prstGeom prst="ellipse">
            <a:avLst/>
          </a:prstGeom>
          <a:solidFill>
            <a:srgbClr val="0092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3" name="Shape 32"/>
          <p:cNvCxnSpPr>
            <a:stCxn id="19" idx="4"/>
          </p:cNvCxnSpPr>
          <p:nvPr/>
        </p:nvCxnSpPr>
        <p:spPr>
          <a:xfrm rot="5400000">
            <a:off x="2646363" y="3509962"/>
            <a:ext cx="1898650" cy="441325"/>
          </a:xfrm>
          <a:prstGeom prst="bentConnector2">
            <a:avLst/>
          </a:prstGeom>
          <a:ln w="28575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4"/>
          <p:cNvCxnSpPr>
            <a:stCxn id="19" idx="4"/>
          </p:cNvCxnSpPr>
          <p:nvPr/>
        </p:nvCxnSpPr>
        <p:spPr>
          <a:xfrm rot="5400000">
            <a:off x="1448594" y="3024981"/>
            <a:ext cx="2611438" cy="2124075"/>
          </a:xfrm>
          <a:prstGeom prst="bentConnector2">
            <a:avLst/>
          </a:prstGeom>
          <a:ln w="28575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>
            <a:stCxn id="19" idx="4"/>
          </p:cNvCxnSpPr>
          <p:nvPr/>
        </p:nvCxnSpPr>
        <p:spPr>
          <a:xfrm rot="5400000">
            <a:off x="1885950" y="4029075"/>
            <a:ext cx="3178175" cy="682625"/>
          </a:xfrm>
          <a:prstGeom prst="bentConnector2">
            <a:avLst/>
          </a:prstGeom>
          <a:ln w="28575">
            <a:solidFill>
              <a:srgbClr val="009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359150" y="4602163"/>
            <a:ext cx="142875" cy="144462"/>
          </a:xfrm>
          <a:prstGeom prst="ellipse">
            <a:avLst/>
          </a:prstGeom>
          <a:solidFill>
            <a:srgbClr val="0092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681163" y="5311775"/>
            <a:ext cx="144462" cy="144463"/>
          </a:xfrm>
          <a:prstGeom prst="ellipse">
            <a:avLst/>
          </a:prstGeom>
          <a:solidFill>
            <a:srgbClr val="0092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081338" y="5888038"/>
            <a:ext cx="144462" cy="144462"/>
          </a:xfrm>
          <a:prstGeom prst="ellipse">
            <a:avLst/>
          </a:prstGeom>
          <a:solidFill>
            <a:srgbClr val="0092B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130" name="TextBox 48"/>
          <p:cNvSpPr txBox="1">
            <a:spLocks noChangeArrowheads="1"/>
          </p:cNvSpPr>
          <p:nvPr/>
        </p:nvSpPr>
        <p:spPr bwMode="auto">
          <a:xfrm>
            <a:off x="1116013" y="1020763"/>
            <a:ext cx="1871662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B74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92BC"/>
                </a:solidFill>
              </a:rPr>
              <a:t>OPERASIONAL</a:t>
            </a:r>
          </a:p>
        </p:txBody>
      </p:sp>
      <p:sp>
        <p:nvSpPr>
          <p:cNvPr id="47131" name="TextBox 49"/>
          <p:cNvSpPr txBox="1">
            <a:spLocks noChangeArrowheads="1"/>
          </p:cNvSpPr>
          <p:nvPr/>
        </p:nvSpPr>
        <p:spPr bwMode="auto">
          <a:xfrm>
            <a:off x="5940425" y="1020763"/>
            <a:ext cx="1871663" cy="307975"/>
          </a:xfrm>
          <a:prstGeom prst="rect">
            <a:avLst/>
          </a:prstGeom>
          <a:solidFill>
            <a:schemeClr val="bg1"/>
          </a:solidFill>
          <a:ln w="9525">
            <a:solidFill>
              <a:srgbClr val="00B74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smtClean="0">
                <a:solidFill>
                  <a:srgbClr val="00B74F"/>
                </a:solidFill>
              </a:rPr>
              <a:t>INFORMASI</a:t>
            </a:r>
          </a:p>
        </p:txBody>
      </p:sp>
      <p:pic>
        <p:nvPicPr>
          <p:cNvPr id="47132" name="Picture 2" descr="D:\webroot\ercy.com\public_html\mobile\light\img\banner_devic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2443163"/>
            <a:ext cx="72548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3" name="Picture 3" descr="D:\webroot\ercy.com\public_html\mobile\light\img\banner_device_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2487613"/>
            <a:ext cx="698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34" name="Picture 4" descr="D:\webroot\ercy.com\public_html\mobile\light\img\banner_device_3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8" y="2211388"/>
            <a:ext cx="94615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4832350" y="3054350"/>
            <a:ext cx="17287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Arial" pitchFamily="34" charset="0"/>
              </a:rPr>
              <a:t>Blackberry, Android, </a:t>
            </a:r>
            <a:r>
              <a:rPr lang="en-US" sz="1050" dirty="0" err="1">
                <a:solidFill>
                  <a:prstClr val="black"/>
                </a:solidFill>
                <a:latin typeface="Arial" pitchFamily="34" charset="0"/>
              </a:rPr>
              <a:t>iPhone</a:t>
            </a:r>
            <a:endParaRPr 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56" name="Shape 55"/>
          <p:cNvCxnSpPr>
            <a:stCxn id="20" idx="4"/>
          </p:cNvCxnSpPr>
          <p:nvPr/>
        </p:nvCxnSpPr>
        <p:spPr>
          <a:xfrm rot="16200000" flipH="1">
            <a:off x="4501356" y="2456657"/>
            <a:ext cx="85725" cy="735012"/>
          </a:xfrm>
          <a:prstGeom prst="bentConnector2">
            <a:avLst/>
          </a:prstGeom>
          <a:ln w="28575">
            <a:solidFill>
              <a:srgbClr val="00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778375" y="2787650"/>
            <a:ext cx="144463" cy="144463"/>
          </a:xfrm>
          <a:prstGeom prst="ellipse">
            <a:avLst/>
          </a:prstGeom>
          <a:solidFill>
            <a:srgbClr val="00B74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9" name="Shape 58"/>
          <p:cNvCxnSpPr>
            <a:stCxn id="20" idx="4"/>
          </p:cNvCxnSpPr>
          <p:nvPr/>
        </p:nvCxnSpPr>
        <p:spPr>
          <a:xfrm rot="16200000" flipH="1">
            <a:off x="4067175" y="2890838"/>
            <a:ext cx="954088" cy="735012"/>
          </a:xfrm>
          <a:prstGeom prst="bentConnector2">
            <a:avLst/>
          </a:prstGeom>
          <a:ln w="28575">
            <a:solidFill>
              <a:srgbClr val="00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hape 60"/>
          <p:cNvCxnSpPr>
            <a:stCxn id="20" idx="4"/>
          </p:cNvCxnSpPr>
          <p:nvPr/>
        </p:nvCxnSpPr>
        <p:spPr>
          <a:xfrm rot="16200000" flipH="1">
            <a:off x="4992688" y="1965325"/>
            <a:ext cx="1335088" cy="2967037"/>
          </a:xfrm>
          <a:prstGeom prst="bentConnector2">
            <a:avLst/>
          </a:prstGeom>
          <a:ln w="28575">
            <a:solidFill>
              <a:srgbClr val="00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hape 62"/>
          <p:cNvCxnSpPr>
            <a:stCxn id="20" idx="4"/>
          </p:cNvCxnSpPr>
          <p:nvPr/>
        </p:nvCxnSpPr>
        <p:spPr>
          <a:xfrm rot="16200000" flipH="1">
            <a:off x="3733800" y="3224213"/>
            <a:ext cx="1836738" cy="950912"/>
          </a:xfrm>
          <a:prstGeom prst="bentConnector2">
            <a:avLst/>
          </a:prstGeom>
          <a:ln w="28575">
            <a:solidFill>
              <a:srgbClr val="00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64"/>
          <p:cNvCxnSpPr>
            <a:stCxn id="20" idx="4"/>
          </p:cNvCxnSpPr>
          <p:nvPr/>
        </p:nvCxnSpPr>
        <p:spPr>
          <a:xfrm rot="16200000" flipH="1">
            <a:off x="4536281" y="2421732"/>
            <a:ext cx="2320925" cy="3040062"/>
          </a:xfrm>
          <a:prstGeom prst="bentConnector2">
            <a:avLst/>
          </a:prstGeom>
          <a:ln w="28575">
            <a:solidFill>
              <a:srgbClr val="00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20" idx="4"/>
          </p:cNvCxnSpPr>
          <p:nvPr/>
        </p:nvCxnSpPr>
        <p:spPr>
          <a:xfrm rot="16200000" flipH="1">
            <a:off x="3113881" y="3844132"/>
            <a:ext cx="3025775" cy="900112"/>
          </a:xfrm>
          <a:prstGeom prst="bentConnector2">
            <a:avLst/>
          </a:prstGeom>
          <a:ln w="28575">
            <a:solidFill>
              <a:srgbClr val="00B7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786313" y="3662363"/>
            <a:ext cx="144462" cy="144462"/>
          </a:xfrm>
          <a:prstGeom prst="ellipse">
            <a:avLst/>
          </a:prstGeom>
          <a:solidFill>
            <a:srgbClr val="00B74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021513" y="4056063"/>
            <a:ext cx="144462" cy="142875"/>
          </a:xfrm>
          <a:prstGeom prst="ellipse">
            <a:avLst/>
          </a:prstGeom>
          <a:solidFill>
            <a:srgbClr val="00B74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5005388" y="4551363"/>
            <a:ext cx="144462" cy="144462"/>
          </a:xfrm>
          <a:prstGeom prst="ellipse">
            <a:avLst/>
          </a:prstGeom>
          <a:solidFill>
            <a:srgbClr val="00B74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7072313" y="5033963"/>
            <a:ext cx="144462" cy="144462"/>
          </a:xfrm>
          <a:prstGeom prst="ellipse">
            <a:avLst/>
          </a:prstGeom>
          <a:solidFill>
            <a:srgbClr val="00B74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5014913" y="5743575"/>
            <a:ext cx="144462" cy="144463"/>
          </a:xfrm>
          <a:prstGeom prst="ellipse">
            <a:avLst/>
          </a:prstGeom>
          <a:solidFill>
            <a:srgbClr val="00B74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7148" name="Picture 2" descr="D:\webroot\mocuk\desktop-mockup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319213"/>
            <a:ext cx="16716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49" name="Picture 2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412875"/>
            <a:ext cx="13668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PJS_PPT template1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613"/>
            <a:ext cx="9176440" cy="686758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4999" y="2586006"/>
            <a:ext cx="6172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rgbClr val="016DC3"/>
                </a:solidFill>
                <a:latin typeface="Gotham-Medium"/>
                <a:ea typeface="+mj-ea"/>
                <a:cs typeface="Gotham-Medium"/>
              </a:defRPr>
            </a:lvl1pPr>
          </a:lstStyle>
          <a:p>
            <a:r>
              <a:rPr lang="id-ID" sz="4800" b="1" dirty="0">
                <a:solidFill>
                  <a:srgbClr val="0092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Terima </a:t>
            </a:r>
            <a:r>
              <a:rPr lang="id-ID" sz="4800" b="1" dirty="0" smtClean="0">
                <a:solidFill>
                  <a:srgbClr val="0092D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Kasih</a:t>
            </a:r>
            <a:endParaRPr lang="id-ID" sz="4800" b="1" dirty="0">
              <a:solidFill>
                <a:srgbClr val="0092D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9759" y="5334000"/>
            <a:ext cx="3285066" cy="10668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1BA33F"/>
                </a:solidFill>
                <a:latin typeface="Gotham-Book"/>
                <a:cs typeface="Gotham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900" dirty="0" err="1" smtClean="0">
                <a:solidFill>
                  <a:srgbClr val="016DC3"/>
                </a:solidFill>
                <a:latin typeface="Gotham-Medium"/>
                <a:cs typeface="Gotham-Medium"/>
              </a:rPr>
              <a:t>Gedung</a:t>
            </a:r>
            <a:r>
              <a:rPr lang="en-US" sz="900" dirty="0" smtClean="0">
                <a:solidFill>
                  <a:srgbClr val="016DC3"/>
                </a:solidFill>
                <a:latin typeface="Gotham-Medium"/>
                <a:cs typeface="Gotham-Medium"/>
              </a:rPr>
              <a:t> </a:t>
            </a:r>
            <a:r>
              <a:rPr lang="id-ID" sz="900" dirty="0" smtClean="0">
                <a:solidFill>
                  <a:srgbClr val="016DC3"/>
                </a:solidFill>
                <a:latin typeface="Gotham-Medium"/>
                <a:cs typeface="Gotham-Medium"/>
              </a:rPr>
              <a:t>BPJS Ketenagakerjaan</a:t>
            </a:r>
            <a:endParaRPr lang="en-US" sz="900" dirty="0" smtClean="0">
              <a:solidFill>
                <a:srgbClr val="016DC3"/>
              </a:solidFill>
              <a:latin typeface="Gotham-Medium"/>
              <a:cs typeface="Gotham-Medium"/>
            </a:endParaRPr>
          </a:p>
          <a:p>
            <a:pPr>
              <a:spcBef>
                <a:spcPct val="20000"/>
              </a:spcBef>
            </a:pPr>
            <a:r>
              <a:rPr lang="en-US" sz="900" dirty="0" smtClean="0">
                <a:solidFill>
                  <a:srgbClr val="016DC3"/>
                </a:solidFill>
              </a:rPr>
              <a:t>Jl. </a:t>
            </a:r>
            <a:r>
              <a:rPr lang="en-US" sz="900" dirty="0" err="1" smtClean="0">
                <a:solidFill>
                  <a:srgbClr val="016DC3"/>
                </a:solidFill>
              </a:rPr>
              <a:t>Jend</a:t>
            </a:r>
            <a:r>
              <a:rPr lang="en-US" sz="900" dirty="0" smtClean="0">
                <a:solidFill>
                  <a:srgbClr val="016DC3"/>
                </a:solidFill>
              </a:rPr>
              <a:t>. </a:t>
            </a:r>
            <a:r>
              <a:rPr lang="en-US" sz="900" dirty="0" err="1" smtClean="0">
                <a:solidFill>
                  <a:srgbClr val="016DC3"/>
                </a:solidFill>
              </a:rPr>
              <a:t>Gatot</a:t>
            </a:r>
            <a:r>
              <a:rPr lang="en-US" sz="900" dirty="0" smtClean="0">
                <a:solidFill>
                  <a:srgbClr val="016DC3"/>
                </a:solidFill>
              </a:rPr>
              <a:t> </a:t>
            </a:r>
            <a:r>
              <a:rPr lang="en-US" sz="900" dirty="0" err="1" smtClean="0">
                <a:solidFill>
                  <a:srgbClr val="016DC3"/>
                </a:solidFill>
              </a:rPr>
              <a:t>Subroto</a:t>
            </a:r>
            <a:r>
              <a:rPr lang="en-US" sz="900" dirty="0" smtClean="0">
                <a:solidFill>
                  <a:srgbClr val="016DC3"/>
                </a:solidFill>
              </a:rPr>
              <a:t> No. 79</a:t>
            </a:r>
          </a:p>
          <a:p>
            <a:pPr>
              <a:spcBef>
                <a:spcPct val="20000"/>
              </a:spcBef>
            </a:pPr>
            <a:r>
              <a:rPr lang="en-US" sz="900" dirty="0" smtClean="0">
                <a:solidFill>
                  <a:srgbClr val="016DC3"/>
                </a:solidFill>
              </a:rPr>
              <a:t>Jakarta Selatan – 12930</a:t>
            </a:r>
          </a:p>
          <a:p>
            <a:pPr>
              <a:spcBef>
                <a:spcPct val="20000"/>
              </a:spcBef>
            </a:pPr>
            <a:r>
              <a:rPr lang="en-US" sz="900" dirty="0" smtClean="0">
                <a:latin typeface="Gotham-Medium"/>
                <a:cs typeface="Gotham-Medium"/>
              </a:rPr>
              <a:t>T </a:t>
            </a:r>
            <a:r>
              <a:rPr lang="en-US" sz="900" dirty="0" smtClean="0">
                <a:solidFill>
                  <a:srgbClr val="016DC3"/>
                </a:solidFill>
              </a:rPr>
              <a:t>(021) 520 7797</a:t>
            </a:r>
          </a:p>
          <a:p>
            <a:pPr>
              <a:spcBef>
                <a:spcPct val="20000"/>
              </a:spcBef>
            </a:pPr>
            <a:r>
              <a:rPr lang="en-US" sz="900" dirty="0" smtClean="0">
                <a:latin typeface="Gotham-Medium"/>
                <a:cs typeface="Gotham-Medium"/>
              </a:rPr>
              <a:t>F </a:t>
            </a:r>
            <a:r>
              <a:rPr lang="en-US" sz="900" dirty="0" smtClean="0">
                <a:solidFill>
                  <a:srgbClr val="016DC3"/>
                </a:solidFill>
              </a:rPr>
              <a:t>(021) 520 2310</a:t>
            </a:r>
          </a:p>
          <a:p>
            <a:pPr>
              <a:spcBef>
                <a:spcPct val="20000"/>
              </a:spcBef>
            </a:pPr>
            <a:r>
              <a:rPr lang="en-US" sz="900" dirty="0" smtClean="0">
                <a:latin typeface="Gotham-Medium"/>
                <a:cs typeface="Gotham-Medium"/>
              </a:rPr>
              <a:t>www.bpjsketenagakerjaan.go.id</a:t>
            </a:r>
            <a:endParaRPr lang="en-US" sz="900" dirty="0">
              <a:latin typeface="Gotham-Medium"/>
              <a:cs typeface="Gotham-Medium"/>
            </a:endParaRPr>
          </a:p>
        </p:txBody>
      </p:sp>
    </p:spTree>
    <p:extLst>
      <p:ext uri="{BB962C8B-B14F-4D97-AF65-F5344CB8AC3E}">
        <p14:creationId xmlns:p14="http://schemas.microsoft.com/office/powerpoint/2010/main" val="6281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PJS_Develop_testpage-2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578" y="0"/>
            <a:ext cx="9289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3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500" b="1" dirty="0" smtClean="0">
                <a:solidFill>
                  <a:srgbClr val="00B0F0"/>
                </a:solidFill>
                <a:latin typeface="Arial Rounded MT Bold" pitchFamily="34" charset="0"/>
              </a:rPr>
              <a:t>PENAHAPAN KEPESERTAAN</a:t>
            </a:r>
            <a:endParaRPr lang="en-US" sz="2500" b="1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143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</a:rPr>
              <a:t>PASAL 6 PERATURAN PRESIDEN REPUBLIK INDONESIA NOMOR 109 TAHUN 2013</a:t>
            </a:r>
          </a:p>
          <a:p>
            <a:r>
              <a:rPr lang="en-US" dirty="0" smtClean="0">
                <a:solidFill>
                  <a:srgbClr val="0066FF"/>
                </a:solidFill>
              </a:rPr>
              <a:t>PENAHAPAN KEPESERTAAN JAMINAN SOSIAL</a:t>
            </a:r>
            <a:endParaRPr lang="en-US" dirty="0">
              <a:solidFill>
                <a:srgbClr val="0066FF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9580815"/>
              </p:ext>
            </p:extLst>
          </p:nvPr>
        </p:nvGraphicFramePr>
        <p:xfrm>
          <a:off x="762000" y="1905000"/>
          <a:ext cx="769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61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0556013"/>
              </p:ext>
            </p:extLst>
          </p:nvPr>
        </p:nvGraphicFramePr>
        <p:xfrm>
          <a:off x="38100" y="1059284"/>
          <a:ext cx="4988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066800"/>
            <a:ext cx="2214562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id-ID" sz="1600" b="1" i="1" dirty="0" smtClean="0">
                <a:solidFill>
                  <a:srgbClr val="000000"/>
                </a:solidFill>
              </a:rPr>
              <a:t>Pemberi Kerja</a:t>
            </a:r>
            <a:r>
              <a:rPr lang="en-US" sz="1600" b="1" i="1" dirty="0" smtClean="0">
                <a:solidFill>
                  <a:srgbClr val="000000"/>
                </a:solidFill>
              </a:rPr>
              <a:t>: </a:t>
            </a:r>
            <a:r>
              <a:rPr lang="en-US" sz="1600" b="1" i="1" dirty="0">
                <a:solidFill>
                  <a:srgbClr val="000000"/>
                </a:solidFill>
              </a:rPr>
              <a:t>3,7%</a:t>
            </a:r>
          </a:p>
          <a:p>
            <a:pPr eaLnBrk="0" hangingPunct="0">
              <a:defRPr/>
            </a:pPr>
            <a:r>
              <a:rPr lang="en-US" sz="1600" b="1" i="1" dirty="0" err="1">
                <a:solidFill>
                  <a:srgbClr val="000000"/>
                </a:solidFill>
              </a:rPr>
              <a:t>Tenaga</a:t>
            </a:r>
            <a:r>
              <a:rPr lang="en-US" sz="1600" b="1" i="1" dirty="0">
                <a:solidFill>
                  <a:srgbClr val="000000"/>
                </a:solidFill>
              </a:rPr>
              <a:t> </a:t>
            </a:r>
            <a:r>
              <a:rPr lang="en-US" sz="1600" b="1" i="1" dirty="0" err="1" smtClean="0">
                <a:solidFill>
                  <a:srgbClr val="000000"/>
                </a:solidFill>
              </a:rPr>
              <a:t>Kerja</a:t>
            </a:r>
            <a:r>
              <a:rPr lang="id-ID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</a:rPr>
              <a:t>: </a:t>
            </a:r>
            <a:r>
              <a:rPr lang="id-ID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</a:rPr>
              <a:t>2</a:t>
            </a:r>
            <a:r>
              <a:rPr lang="en-US" sz="1600" b="1" i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7600" y="4267200"/>
            <a:ext cx="2214563" cy="64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id-ID" sz="1400" b="1" i="1" dirty="0" smtClean="0">
                <a:solidFill>
                  <a:srgbClr val="000000"/>
                </a:solidFill>
              </a:rPr>
              <a:t>Pemberi Kerja : 2%</a:t>
            </a:r>
          </a:p>
          <a:p>
            <a:pPr eaLnBrk="0" hangingPunct="0">
              <a:defRPr/>
            </a:pPr>
            <a:r>
              <a:rPr lang="id-ID" sz="1400" b="1" i="1" dirty="0" smtClean="0">
                <a:solidFill>
                  <a:srgbClr val="000000"/>
                </a:solidFill>
              </a:rPr>
              <a:t>Tenaga Kerja :  1%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943598"/>
            <a:ext cx="4762500" cy="762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id-ID" sz="1600" b="1" i="1" dirty="0" smtClean="0">
                <a:solidFill>
                  <a:srgbClr val="000000"/>
                </a:solidFill>
              </a:rPr>
              <a:t>Pemberi Kerja</a:t>
            </a:r>
            <a:r>
              <a:rPr lang="en-US" sz="1600" b="1" i="1" dirty="0" smtClean="0">
                <a:solidFill>
                  <a:srgbClr val="000000"/>
                </a:solidFill>
              </a:rPr>
              <a:t>: </a:t>
            </a:r>
            <a:r>
              <a:rPr lang="en-US" sz="1600" b="1" i="1" dirty="0">
                <a:solidFill>
                  <a:srgbClr val="000000"/>
                </a:solidFill>
              </a:rPr>
              <a:t>0,24</a:t>
            </a:r>
            <a:r>
              <a:rPr lang="en-US" sz="1600" b="1" i="1" dirty="0" smtClean="0">
                <a:solidFill>
                  <a:srgbClr val="000000"/>
                </a:solidFill>
              </a:rPr>
              <a:t>%</a:t>
            </a:r>
            <a:r>
              <a:rPr lang="id-ID" sz="1600" b="1" i="1" dirty="0" smtClean="0">
                <a:solidFill>
                  <a:srgbClr val="000000"/>
                </a:solidFill>
              </a:rPr>
              <a:t>   0,54%   0,89%   1,27 %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id-ID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 smtClean="0">
                <a:solidFill>
                  <a:srgbClr val="000000"/>
                </a:solidFill>
              </a:rPr>
              <a:t> </a:t>
            </a:r>
            <a:r>
              <a:rPr lang="en-US" sz="1600" b="1" i="1" dirty="0">
                <a:solidFill>
                  <a:srgbClr val="000000"/>
                </a:solidFill>
              </a:rPr>
              <a:t>1,74%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191000"/>
            <a:ext cx="293528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id-ID" sz="1600" b="1" i="1" dirty="0" smtClean="0">
                <a:solidFill>
                  <a:srgbClr val="000000"/>
                </a:solidFill>
              </a:rPr>
              <a:t>Pemberi Kerja </a:t>
            </a:r>
            <a:r>
              <a:rPr lang="en-US" sz="1600" b="1" i="1" dirty="0" smtClean="0">
                <a:solidFill>
                  <a:srgbClr val="000000"/>
                </a:solidFill>
              </a:rPr>
              <a:t>: 0,3%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1828800"/>
            <a:ext cx="114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pPr algn="ctr"/>
            <a:r>
              <a:rPr lang="en-US" sz="15000" dirty="0" smtClean="0">
                <a:solidFill>
                  <a:srgbClr val="00B050"/>
                </a:solidFill>
                <a:latin typeface="Arial Black" pitchFamily="34" charset="0"/>
              </a:rPr>
              <a:t>+</a:t>
            </a:r>
            <a:endParaRPr lang="en-US" sz="15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24600" y="2971800"/>
            <a:ext cx="266429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Beasiswa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324600" y="3475856"/>
            <a:ext cx="266429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Perumahan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991034"/>
            <a:ext cx="266429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Rusunawa</a:t>
            </a:r>
            <a:endParaRPr lang="en-US" sz="1400" b="1" dirty="0">
              <a:latin typeface="Arial Rounded MT Bol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4600" y="4572000"/>
            <a:ext cx="2664296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Arial Rounded MT Bold" pitchFamily="34" charset="0"/>
              </a:rPr>
              <a:t>Program </a:t>
            </a:r>
            <a:r>
              <a:rPr lang="en-US" sz="1400" b="1" dirty="0" err="1" smtClean="0">
                <a:latin typeface="Arial Rounded MT Bold" pitchFamily="34" charset="0"/>
              </a:rPr>
              <a:t>Khusus</a:t>
            </a:r>
            <a:r>
              <a:rPr lang="en-US" sz="1400" b="1" dirty="0" smtClean="0">
                <a:latin typeface="Arial Rounded MT Bold" pitchFamily="34" charset="0"/>
              </a:rPr>
              <a:t> </a:t>
            </a:r>
          </a:p>
          <a:p>
            <a:pPr algn="ctr"/>
            <a:r>
              <a:rPr lang="en-US" sz="1400" b="1" dirty="0" err="1" smtClean="0">
                <a:latin typeface="Arial Rounded MT Bold" pitchFamily="34" charset="0"/>
              </a:rPr>
              <a:t>Jasa</a:t>
            </a:r>
            <a:r>
              <a:rPr lang="en-US" sz="1400" b="1" dirty="0" smtClean="0">
                <a:latin typeface="Arial Rounded MT Bold" pitchFamily="34" charset="0"/>
              </a:rPr>
              <a:t> </a:t>
            </a:r>
            <a:r>
              <a:rPr lang="en-US" sz="1400" b="1" dirty="0" err="1" smtClean="0">
                <a:latin typeface="Arial Rounded MT Bold" pitchFamily="34" charset="0"/>
              </a:rPr>
              <a:t>Konstruksi</a:t>
            </a:r>
            <a:r>
              <a:rPr lang="en-US" sz="1400" b="1" dirty="0" smtClean="0">
                <a:latin typeface="Arial Rounded MT Bold" pitchFamily="34" charset="0"/>
              </a:rPr>
              <a:t> (JKK, JK)</a:t>
            </a:r>
            <a:endParaRPr lang="en-US" sz="1400" b="1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181600"/>
            <a:ext cx="2667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483768" y="129034"/>
            <a:ext cx="6203032" cy="707678"/>
          </a:xfrm>
        </p:spPr>
        <p:txBody>
          <a:bodyPr/>
          <a:lstStyle/>
          <a:p>
            <a:pPr algn="r"/>
            <a:r>
              <a:rPr lang="en-US" sz="2500" b="1" kern="0" dirty="0" err="1" smtClean="0">
                <a:solidFill>
                  <a:schemeClr val="tx2"/>
                </a:solidFill>
                <a:latin typeface="Arial Rounded MT Bold" pitchFamily="34" charset="0"/>
              </a:rPr>
              <a:t>Iuran</a:t>
            </a:r>
            <a:r>
              <a:rPr lang="en-US" sz="2500" b="1" kern="0" dirty="0" smtClean="0">
                <a:solidFill>
                  <a:schemeClr val="tx2"/>
                </a:solidFill>
                <a:latin typeface="Arial Rounded MT Bold" pitchFamily="34" charset="0"/>
              </a:rPr>
              <a:t> P</a:t>
            </a:r>
            <a:r>
              <a:rPr lang="id-ID" sz="2500" b="1" kern="0" dirty="0" smtClean="0">
                <a:solidFill>
                  <a:schemeClr val="tx2"/>
                </a:solidFill>
                <a:latin typeface="Arial Rounded MT Bold" pitchFamily="34" charset="0"/>
              </a:rPr>
              <a:t>rogram BPJS Ketenagakerjaan</a:t>
            </a:r>
            <a:endParaRPr lang="id-ID" sz="2500" dirty="0"/>
          </a:p>
        </p:txBody>
      </p:sp>
    </p:spTree>
    <p:extLst>
      <p:ext uri="{BB962C8B-B14F-4D97-AF65-F5344CB8AC3E}">
        <p14:creationId xmlns:p14="http://schemas.microsoft.com/office/powerpoint/2010/main" val="171709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4675" y="2633663"/>
            <a:ext cx="4759325" cy="22463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194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"/>
          <a:stretch/>
        </p:blipFill>
        <p:spPr bwMode="auto">
          <a:xfrm>
            <a:off x="0" y="1456268"/>
            <a:ext cx="9144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42469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733800"/>
            <a:ext cx="8116887" cy="1362075"/>
          </a:xfrm>
        </p:spPr>
        <p:txBody>
          <a:bodyPr/>
          <a:lstStyle/>
          <a:p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JAMINAN H</a:t>
            </a:r>
            <a:r>
              <a:rPr lang="id-ID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ARI TUA (jht)</a:t>
            </a:r>
            <a:endParaRPr lang="id-ID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74687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</a:t>
            </a:r>
            <a:endParaRPr lang="id-ID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2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hoto_3.jpg" id="4" name="Picture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"/>
          <a:stretch/>
        </p:blipFill>
        <p:spPr>
          <a:xfrm>
            <a:off x="-106342" y="1642532"/>
            <a:ext cx="3570395" cy="4775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65600" y="1489075"/>
            <a:ext cx="3908425" cy="8143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en-US" sz="2400"/>
              <a:t>     </a:t>
            </a:r>
            <a:r>
              <a:rPr dirty="0" lang="en-US" smtClean="0" sz="2400"/>
              <a:t>JHT </a:t>
            </a:r>
            <a:r>
              <a:rPr dirty="0" lang="en-US" sz="2400"/>
              <a:t>(</a:t>
            </a:r>
            <a:r>
              <a:rPr dirty="0" err="1" lang="en-US" sz="2400"/>
              <a:t>Jaminan</a:t>
            </a:r>
            <a:r>
              <a:rPr dirty="0" lang="en-US" sz="2400"/>
              <a:t> </a:t>
            </a:r>
            <a:r>
              <a:rPr dirty="0" err="1" lang="en-US" sz="2400"/>
              <a:t>Hari</a:t>
            </a:r>
            <a:r>
              <a:rPr dirty="0" lang="en-US" sz="2400"/>
              <a:t> </a:t>
            </a:r>
            <a:r>
              <a:rPr dirty="0" err="1" lang="en-US" sz="2400"/>
              <a:t>Tua</a:t>
            </a:r>
            <a:r>
              <a:rPr dirty="0" lang="en-US"/>
              <a:t>)</a:t>
            </a: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63" y="1428750"/>
            <a:ext cx="9556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jht copy.jpg" id="2" name="Picture 1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54" y="2491372"/>
            <a:ext cx="6202946" cy="369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733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T BPJS TK - Renstr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9816</TotalTime>
  <Words>998</Words>
  <Application>Microsoft Office PowerPoint</Application>
  <PresentationFormat>On-screen Show (4:3)</PresentationFormat>
  <Paragraphs>194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1_PPT BPJS TK - Renstra Template</vt:lpstr>
      <vt:lpstr>Program BPJS Ketenagakerjaan  Sosialisasi di The Jakarta Japan Club    </vt:lpstr>
      <vt:lpstr>PowerPoint Presentation</vt:lpstr>
      <vt:lpstr>PowerPoint Presentation</vt:lpstr>
      <vt:lpstr>PowerPoint Presentation</vt:lpstr>
      <vt:lpstr>PENAHAPAN KEPESERTAAN</vt:lpstr>
      <vt:lpstr>Iuran Program BPJS Ketenagakerjaan</vt:lpstr>
      <vt:lpstr>PowerPoint Presentation</vt:lpstr>
      <vt:lpstr>JAMINAN HARI TUA (jht)</vt:lpstr>
      <vt:lpstr>PowerPoint Presentation</vt:lpstr>
      <vt:lpstr>PowerPoint Presentation</vt:lpstr>
      <vt:lpstr>PowerPoint Presentation</vt:lpstr>
      <vt:lpstr>JAMINAN KECELAKAAN KERJA (jkk)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JAMINAN KEMATIAN</vt:lpstr>
      <vt:lpstr>PowerPoint Presentation</vt:lpstr>
      <vt:lpstr>PowerPoint Presentation</vt:lpstr>
      <vt:lpstr>JAMINAN PENSIUN</vt:lpstr>
      <vt:lpstr>Trend Struktur Demografi Dunia Dari piramida menjadi layang-layang</vt:lpstr>
      <vt:lpstr>Trend Kenaikan Usia Harapan Hidup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DISTRIBUTION CHANNEL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arif zahari</dc:creator>
  <cp:lastModifiedBy>BPJSTK</cp:lastModifiedBy>
  <cp:revision>612</cp:revision>
  <cp:lastPrinted>2015-04-13T04:12:18Z</cp:lastPrinted>
  <dcterms:created xsi:type="dcterms:W3CDTF">2014-02-06T11:08:40Z</dcterms:created>
  <dcterms:modified xsi:type="dcterms:W3CDTF">2015-11-18T02:03:23Z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6403163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D6.1.2</vt:lpwstr>
  </property>
</Properties>
</file>